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648" r:id="rId5"/>
  </p:sldMasterIdLst>
  <p:notesMasterIdLst>
    <p:notesMasterId r:id="rId23"/>
  </p:notesMasterIdLst>
  <p:sldIdLst>
    <p:sldId id="256" r:id="rId6"/>
    <p:sldId id="258" r:id="rId7"/>
    <p:sldId id="259" r:id="rId8"/>
    <p:sldId id="267" r:id="rId9"/>
    <p:sldId id="257" r:id="rId10"/>
    <p:sldId id="262" r:id="rId11"/>
    <p:sldId id="260" r:id="rId12"/>
    <p:sldId id="268" r:id="rId13"/>
    <p:sldId id="274" r:id="rId14"/>
    <p:sldId id="261" r:id="rId15"/>
    <p:sldId id="270" r:id="rId16"/>
    <p:sldId id="271" r:id="rId17"/>
    <p:sldId id="269" r:id="rId18"/>
    <p:sldId id="272" r:id="rId19"/>
    <p:sldId id="273" r:id="rId20"/>
    <p:sldId id="264" r:id="rId21"/>
    <p:sldId id="265" r:id="rId2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DDBFD3-E5B7-49B7-ABAD-A0E8C4DF1E25}" v="1070" dt="2021-12-02T10:12:40.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57" autoAdjust="0"/>
  </p:normalViewPr>
  <p:slideViewPr>
    <p:cSldViewPr snapToGrid="0">
      <p:cViewPr>
        <p:scale>
          <a:sx n="50" d="100"/>
          <a:sy n="50"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30T17:41:02.514"/>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1642B-9E86-48B3-8BFC-327D0EFD2722}" type="datetimeFigureOut">
              <a:rPr lang="en-GB" smtClean="0"/>
              <a:t>30/11/2021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432BB-1E97-40C4-8FC6-FEE9AB6A086D}" type="slidenum">
              <a:rPr lang="en-GB" smtClean="0"/>
              <a:t>‹#›</a:t>
            </a:fld>
            <a:endParaRPr lang="en-GB"/>
          </a:p>
        </p:txBody>
      </p:sp>
    </p:spTree>
    <p:extLst>
      <p:ext uri="{BB962C8B-B14F-4D97-AF65-F5344CB8AC3E}">
        <p14:creationId xmlns:p14="http://schemas.microsoft.com/office/powerpoint/2010/main" val="3926607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https://www.smartsurvey.co.uk/s/R7CM8J/</a:t>
            </a:r>
          </a:p>
        </p:txBody>
      </p:sp>
      <p:sp>
        <p:nvSpPr>
          <p:cNvPr id="4" name="Slide Number Placeholder 3"/>
          <p:cNvSpPr>
            <a:spLocks noGrp="1"/>
          </p:cNvSpPr>
          <p:nvPr>
            <p:ph type="sldNum" sz="quarter" idx="5"/>
          </p:nvPr>
        </p:nvSpPr>
        <p:spPr/>
        <p:txBody>
          <a:bodyPr/>
          <a:lstStyle/>
          <a:p>
            <a:fld id="{12D432BB-1E97-40C4-8FC6-FEE9AB6A086D}" type="slidenum">
              <a:rPr lang="en-GB" smtClean="0"/>
              <a:t>4</a:t>
            </a:fld>
            <a:endParaRPr lang="en-GB"/>
          </a:p>
        </p:txBody>
      </p:sp>
    </p:spTree>
    <p:extLst>
      <p:ext uri="{BB962C8B-B14F-4D97-AF65-F5344CB8AC3E}">
        <p14:creationId xmlns:p14="http://schemas.microsoft.com/office/powerpoint/2010/main" val="402267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432BB-1E97-40C4-8FC6-FEE9AB6A086D}" type="slidenum">
              <a:rPr lang="en-GB" smtClean="0"/>
              <a:t>5</a:t>
            </a:fld>
            <a:endParaRPr lang="en-GB"/>
          </a:p>
        </p:txBody>
      </p:sp>
    </p:spTree>
    <p:extLst>
      <p:ext uri="{BB962C8B-B14F-4D97-AF65-F5344CB8AC3E}">
        <p14:creationId xmlns:p14="http://schemas.microsoft.com/office/powerpoint/2010/main" val="3863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7 rapid reviews – 6 were re: CCE/Serious Youth Violence - disproportionately black males with SEND needs </a:t>
            </a:r>
          </a:p>
          <a:p>
            <a:endParaRPr lang="en-GB"/>
          </a:p>
          <a:p>
            <a:r>
              <a:rPr lang="en-GB"/>
              <a:t>Honour based Violence – assumed no action could be taken as abroad – always make referrals as usual despite whether in the UK or not </a:t>
            </a:r>
          </a:p>
          <a:p>
            <a:endParaRPr lang="en-GB"/>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Draw back to quality duty – moral duty to refresh how looking at equality objective. Not always considering what “family” is in terms of significant relationships – need to be valued alongside PR – the lived experience of the family.</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SENCOS – throw down the gauntlet – Educational Health and Care Plan for a reason – Health and Care need to be part of that – Children and Families Act 2014 – social care act, not education – how are we supporting colleagues in social care and health to contribute towards that intervention.</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Risk assessments – term potentially negative - safety plan. “can’t meet needs” – children pushed from pillar to post – what makes you think another setting can? Schools alone cannot solve society’s issues, need multiagency assessments.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Encourage the use of emergency SEN review, particularly at point of risk of exclusion.</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LA colleagues don’t necessarily know about SEN processes and attendance issues – but this does have an impact. Strengthen that training for colleagues in social care. FIF are working very closely with schools to understand all systems.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Case in point – will come to later – Police tend to issue advice, but not based on education legislation – </a:t>
            </a:r>
            <a:r>
              <a:rPr lang="en-GB" sz="1800" err="1">
                <a:effectLst/>
                <a:latin typeface="Calibri" panose="020F0502020204030204" pitchFamily="34" charset="0"/>
                <a:ea typeface="Calibri" panose="020F0502020204030204" pitchFamily="34" charset="0"/>
                <a:cs typeface="Times New Roman" panose="02020603050405020304" pitchFamily="18" charset="0"/>
              </a:rPr>
              <a:t>eg</a:t>
            </a:r>
            <a:r>
              <a:rPr lang="en-GB" sz="1800">
                <a:effectLst/>
                <a:latin typeface="Calibri" panose="020F0502020204030204" pitchFamily="34" charset="0"/>
                <a:ea typeface="Calibri" panose="020F0502020204030204" pitchFamily="34" charset="0"/>
                <a:cs typeface="Times New Roman" panose="02020603050405020304" pitchFamily="18" charset="0"/>
              </a:rPr>
              <a:t> encourage to move a child seen as a risk to another setting – there is education legislation and human rights you might need to push back on other agencies.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If resonates, looking for colleagues across phases and areas of education sector – please contact Helen – contribution towards systems change.</a:t>
            </a:r>
          </a:p>
          <a:p>
            <a:endParaRPr lang="en-GB"/>
          </a:p>
        </p:txBody>
      </p:sp>
      <p:sp>
        <p:nvSpPr>
          <p:cNvPr id="4" name="Slide Number Placeholder 3"/>
          <p:cNvSpPr>
            <a:spLocks noGrp="1"/>
          </p:cNvSpPr>
          <p:nvPr>
            <p:ph type="sldNum" sz="quarter" idx="5"/>
          </p:nvPr>
        </p:nvSpPr>
        <p:spPr/>
        <p:txBody>
          <a:bodyPr/>
          <a:lstStyle/>
          <a:p>
            <a:fld id="{B752C31E-5358-4216-A8CE-D896A317755B}" type="slidenum">
              <a:rPr lang="en-GB" smtClean="0"/>
              <a:t>6</a:t>
            </a:fld>
            <a:endParaRPr lang="en-GB"/>
          </a:p>
        </p:txBody>
      </p:sp>
    </p:spTree>
    <p:extLst>
      <p:ext uri="{BB962C8B-B14F-4D97-AF65-F5344CB8AC3E}">
        <p14:creationId xmlns:p14="http://schemas.microsoft.com/office/powerpoint/2010/main" val="92998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https://www.smartsurvey.co.uk/s/URWMHZ/</a:t>
            </a:r>
          </a:p>
        </p:txBody>
      </p:sp>
      <p:sp>
        <p:nvSpPr>
          <p:cNvPr id="4" name="Slide Number Placeholder 3"/>
          <p:cNvSpPr>
            <a:spLocks noGrp="1"/>
          </p:cNvSpPr>
          <p:nvPr>
            <p:ph type="sldNum" sz="quarter" idx="5"/>
          </p:nvPr>
        </p:nvSpPr>
        <p:spPr/>
        <p:txBody>
          <a:bodyPr/>
          <a:lstStyle/>
          <a:p>
            <a:fld id="{12D432BB-1E97-40C4-8FC6-FEE9AB6A086D}" type="slidenum">
              <a:rPr lang="en-GB" smtClean="0"/>
              <a:t>8</a:t>
            </a:fld>
            <a:endParaRPr lang="en-GB"/>
          </a:p>
        </p:txBody>
      </p:sp>
    </p:spTree>
    <p:extLst>
      <p:ext uri="{BB962C8B-B14F-4D97-AF65-F5344CB8AC3E}">
        <p14:creationId xmlns:p14="http://schemas.microsoft.com/office/powerpoint/2010/main" val="365941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KCSIE changes in threshold and timeliness </a:t>
            </a:r>
          </a:p>
          <a:p>
            <a:r>
              <a:rPr lang="en-GB" sz="1200" dirty="0">
                <a:latin typeface="Arial" panose="020B0604020202020204" pitchFamily="34" charset="0"/>
                <a:cs typeface="Arial" panose="020B0604020202020204" pitchFamily="34" charset="0"/>
              </a:rPr>
              <a:t>Details of information sharing protocols – </a:t>
            </a:r>
          </a:p>
          <a:p>
            <a:r>
              <a:rPr lang="en-GB" sz="1200" dirty="0">
                <a:latin typeface="Arial" panose="020B0604020202020204" pitchFamily="34" charset="0"/>
                <a:cs typeface="Arial" panose="020B0604020202020204" pitchFamily="34" charset="0"/>
              </a:rPr>
              <a:t>Feedback from workforce</a:t>
            </a:r>
          </a:p>
          <a:p>
            <a:r>
              <a:rPr lang="en-GB" sz="1200" dirty="0">
                <a:latin typeface="Arial" panose="020B0604020202020204" pitchFamily="34" charset="0"/>
                <a:cs typeface="Arial" panose="020B0604020202020204" pitchFamily="34" charset="0"/>
              </a:rPr>
              <a:t>Information from LA teams</a:t>
            </a:r>
            <a:endParaRPr lang="en-GB" dirty="0"/>
          </a:p>
        </p:txBody>
      </p:sp>
      <p:sp>
        <p:nvSpPr>
          <p:cNvPr id="4" name="Slide Number Placeholder 3"/>
          <p:cNvSpPr>
            <a:spLocks noGrp="1"/>
          </p:cNvSpPr>
          <p:nvPr>
            <p:ph type="sldNum" sz="quarter" idx="5"/>
          </p:nvPr>
        </p:nvSpPr>
        <p:spPr/>
        <p:txBody>
          <a:bodyPr/>
          <a:lstStyle/>
          <a:p>
            <a:fld id="{12D432BB-1E97-40C4-8FC6-FEE9AB6A086D}" type="slidenum">
              <a:rPr lang="en-GB" smtClean="0"/>
              <a:t>10</a:t>
            </a:fld>
            <a:endParaRPr lang="en-GB"/>
          </a:p>
        </p:txBody>
      </p:sp>
    </p:spTree>
    <p:extLst>
      <p:ext uri="{BB962C8B-B14F-4D97-AF65-F5344CB8AC3E}">
        <p14:creationId xmlns:p14="http://schemas.microsoft.com/office/powerpoint/2010/main" val="256686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acknowledged that the enrolment process in the new academic year is complex.  The framework below addresses issues of notification to secondaries of who has enrolled and the compatibility of digital safeguarding systems.</a:t>
            </a:r>
          </a:p>
          <a:p>
            <a:endParaRPr lang="en-GB" dirty="0"/>
          </a:p>
        </p:txBody>
      </p:sp>
      <p:sp>
        <p:nvSpPr>
          <p:cNvPr id="4" name="Slide Number Placeholder 3"/>
          <p:cNvSpPr>
            <a:spLocks noGrp="1"/>
          </p:cNvSpPr>
          <p:nvPr>
            <p:ph type="sldNum" sz="quarter" idx="5"/>
          </p:nvPr>
        </p:nvSpPr>
        <p:spPr/>
        <p:txBody>
          <a:bodyPr/>
          <a:lstStyle/>
          <a:p>
            <a:fld id="{12D432BB-1E97-40C4-8FC6-FEE9AB6A086D}" type="slidenum">
              <a:rPr lang="en-GB" smtClean="0"/>
              <a:t>14</a:t>
            </a:fld>
            <a:endParaRPr lang="en-GB"/>
          </a:p>
        </p:txBody>
      </p:sp>
    </p:spTree>
    <p:extLst>
      <p:ext uri="{BB962C8B-B14F-4D97-AF65-F5344CB8AC3E}">
        <p14:creationId xmlns:p14="http://schemas.microsoft.com/office/powerpoint/2010/main" val="133153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https://www.smartsurvey.co.uk/s/R81CQH/</a:t>
            </a:r>
          </a:p>
        </p:txBody>
      </p:sp>
      <p:sp>
        <p:nvSpPr>
          <p:cNvPr id="4" name="Slide Number Placeholder 3"/>
          <p:cNvSpPr>
            <a:spLocks noGrp="1"/>
          </p:cNvSpPr>
          <p:nvPr>
            <p:ph type="sldNum" sz="quarter" idx="5"/>
          </p:nvPr>
        </p:nvSpPr>
        <p:spPr/>
        <p:txBody>
          <a:bodyPr/>
          <a:lstStyle/>
          <a:p>
            <a:fld id="{12D432BB-1E97-40C4-8FC6-FEE9AB6A086D}" type="slidenum">
              <a:rPr lang="en-GB" smtClean="0"/>
              <a:t>15</a:t>
            </a:fld>
            <a:endParaRPr lang="en-GB"/>
          </a:p>
        </p:txBody>
      </p:sp>
    </p:spTree>
    <p:extLst>
      <p:ext uri="{BB962C8B-B14F-4D97-AF65-F5344CB8AC3E}">
        <p14:creationId xmlns:p14="http://schemas.microsoft.com/office/powerpoint/2010/main" val="306160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https://www.smartsurvey.co.uk/s/URWMHZ/</a:t>
            </a:r>
          </a:p>
        </p:txBody>
      </p:sp>
      <p:sp>
        <p:nvSpPr>
          <p:cNvPr id="4" name="Slide Number Placeholder 3"/>
          <p:cNvSpPr>
            <a:spLocks noGrp="1"/>
          </p:cNvSpPr>
          <p:nvPr>
            <p:ph type="sldNum" sz="quarter" idx="5"/>
          </p:nvPr>
        </p:nvSpPr>
        <p:spPr/>
        <p:txBody>
          <a:bodyPr/>
          <a:lstStyle/>
          <a:p>
            <a:fld id="{12D432BB-1E97-40C4-8FC6-FEE9AB6A086D}" type="slidenum">
              <a:rPr lang="en-GB" smtClean="0"/>
              <a:t>17</a:t>
            </a:fld>
            <a:endParaRPr lang="en-GB"/>
          </a:p>
        </p:txBody>
      </p:sp>
    </p:spTree>
    <p:extLst>
      <p:ext uri="{BB962C8B-B14F-4D97-AF65-F5344CB8AC3E}">
        <p14:creationId xmlns:p14="http://schemas.microsoft.com/office/powerpoint/2010/main" val="76040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11/30/2021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2560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11/30/2021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6677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11/30/2021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8850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E7486-5A5B-4D6C-B9E6-6FC0E79638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3CB36-C096-45B8-9ED2-D0C7CEB67B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521506-6F14-43A4-B54E-8D27ED883630}"/>
              </a:ext>
            </a:extLst>
          </p:cNvPr>
          <p:cNvSpPr>
            <a:spLocks noGrp="1"/>
          </p:cNvSpPr>
          <p:nvPr>
            <p:ph type="dt" sz="half" idx="10"/>
          </p:nvPr>
        </p:nvSpPr>
        <p:spPr/>
        <p:txBody>
          <a:bodyPr/>
          <a:lstStyle/>
          <a:p>
            <a:fld id="{A99ED883-0292-4773-97F7-62C660D25B22}" type="datetimeFigureOut">
              <a:rPr lang="en-GB" smtClean="0"/>
              <a:t>30/11/2021</a:t>
            </a:fld>
            <a:endParaRPr lang="en-GB"/>
          </a:p>
        </p:txBody>
      </p:sp>
      <p:sp>
        <p:nvSpPr>
          <p:cNvPr id="5" name="Footer Placeholder 4">
            <a:extLst>
              <a:ext uri="{FF2B5EF4-FFF2-40B4-BE49-F238E27FC236}">
                <a16:creationId xmlns:a16="http://schemas.microsoft.com/office/drawing/2014/main" id="{E28FE8F4-E049-48B4-9728-A66B3C240D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F78318-5A45-4585-8389-B2E15DFBF9FD}"/>
              </a:ext>
            </a:extLst>
          </p:cNvPr>
          <p:cNvSpPr>
            <a:spLocks noGrp="1"/>
          </p:cNvSpPr>
          <p:nvPr>
            <p:ph type="sldNum" sz="quarter" idx="12"/>
          </p:nvPr>
        </p:nvSpPr>
        <p:spPr/>
        <p:txBody>
          <a:bodyPr/>
          <a:lstStyle/>
          <a:p>
            <a:fld id="{E4863656-AD90-453C-8FA6-6F7FBC032E33}" type="slidenum">
              <a:rPr lang="en-GB" smtClean="0"/>
              <a:t>‹#›</a:t>
            </a:fld>
            <a:endParaRPr lang="en-GB"/>
          </a:p>
        </p:txBody>
      </p:sp>
    </p:spTree>
    <p:extLst>
      <p:ext uri="{BB962C8B-B14F-4D97-AF65-F5344CB8AC3E}">
        <p14:creationId xmlns:p14="http://schemas.microsoft.com/office/powerpoint/2010/main" val="12074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11/30/2021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04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11/30/2021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5324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11/30/2021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406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11/30/2021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199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11/30/2021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743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11/30/2021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4382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11/30/2021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92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11/30/2021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03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11/30/2021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1443953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3B957-95F4-4457-814C-DF9FF1B82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241710-63EB-45D3-827F-74890E661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BDD95-C1BD-4F90-B3A5-70D2B28BA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ED883-0292-4773-97F7-62C660D25B22}" type="datetimeFigureOut">
              <a:rPr lang="en-GB" smtClean="0"/>
              <a:t>30/11/2021</a:t>
            </a:fld>
            <a:endParaRPr lang="en-GB"/>
          </a:p>
        </p:txBody>
      </p:sp>
      <p:sp>
        <p:nvSpPr>
          <p:cNvPr id="5" name="Footer Placeholder 4">
            <a:extLst>
              <a:ext uri="{FF2B5EF4-FFF2-40B4-BE49-F238E27FC236}">
                <a16:creationId xmlns:a16="http://schemas.microsoft.com/office/drawing/2014/main" id="{42C5229A-244C-4F61-9962-567780B4B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30717F-9776-4801-ABF5-ABB18F3EF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63656-AD90-453C-8FA6-6F7FBC032E33}" type="slidenum">
              <a:rPr lang="en-GB" smtClean="0"/>
              <a:t>‹#›</a:t>
            </a:fld>
            <a:endParaRPr lang="en-GB"/>
          </a:p>
        </p:txBody>
      </p:sp>
    </p:spTree>
    <p:extLst>
      <p:ext uri="{BB962C8B-B14F-4D97-AF65-F5344CB8AC3E}">
        <p14:creationId xmlns:p14="http://schemas.microsoft.com/office/powerpoint/2010/main" val="3206521392"/>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microsoft.com/office/2007/relationships/hdphoto" Target="../media/hdphoto1.wdp"/><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bristolsafeguarding.org/children/child-safeguarding-practice-reviews/peer-on-peer-abuse-and-child-criminal-exploitation-csp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zoom.us/j/97660929052?pwd=UDBOQ0JwVWxQd2NXWFNIeFJvdXJBUT09"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bristolsafeguardingineducation.org/news/bristol-belonging-strategy-launch-bristolonecity/" TargetMode="Externa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cf3nOZKTEtM?feature=oembed" TargetMode="External"/><Relationship Id="rId6" Type="http://schemas.openxmlformats.org/officeDocument/2006/relationships/hyperlink" Target="https://www.bristolonecity.com/wp-content/uploads/2021/10/3-Belonging-Strategy-Belonging-in-Education_weba_v2.pdf" TargetMode="External"/><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3AD6FF"/>
          </a:solidFill>
          <a:ln w="6857" cap="flat">
            <a:noFill/>
            <a:prstDash val="solid"/>
            <a:miter/>
          </a:ln>
        </p:spPr>
        <p:txBody>
          <a:bodyPr wrap="square" rtlCol="0" anchor="ctr">
            <a:noAutofit/>
          </a:bodyPr>
          <a:lstStyle/>
          <a:p>
            <a:endParaRPr lang="en-US"/>
          </a:p>
        </p:txBody>
      </p:sp>
      <p:sp>
        <p:nvSpPr>
          <p:cNvPr id="2" name="Title 1"/>
          <p:cNvSpPr>
            <a:spLocks noGrp="1"/>
          </p:cNvSpPr>
          <p:nvPr>
            <p:ph type="ctrTitle"/>
          </p:nvPr>
        </p:nvSpPr>
        <p:spPr>
          <a:xfrm>
            <a:off x="5492665" y="1155700"/>
            <a:ext cx="6454481" cy="4819530"/>
          </a:xfrm>
        </p:spPr>
        <p:txBody>
          <a:bodyPr anchor="b">
            <a:normAutofit fontScale="90000"/>
          </a:bodyPr>
          <a:lstStyle/>
          <a:p>
            <a:pPr>
              <a:lnSpc>
                <a:spcPct val="90000"/>
              </a:lnSpc>
            </a:pPr>
            <a:r>
              <a:rPr lang="en-GB" sz="7400" dirty="0">
                <a:solidFill>
                  <a:srgbClr val="FBF9F6"/>
                </a:solidFill>
                <a:latin typeface="Arial"/>
                <a:cs typeface="Calibri Light"/>
              </a:rPr>
              <a:t>KBSP Education</a:t>
            </a:r>
            <a:br>
              <a:rPr lang="en-GB" sz="7400" dirty="0">
                <a:latin typeface="Arial"/>
                <a:cs typeface="Calibri Light"/>
              </a:rPr>
            </a:br>
            <a:r>
              <a:rPr lang="en-GB" sz="7400" dirty="0">
                <a:solidFill>
                  <a:srgbClr val="FBF9F6"/>
                </a:solidFill>
                <a:latin typeface="Arial"/>
                <a:cs typeface="Calibri Light"/>
              </a:rPr>
              <a:t>Year 11/Post 16 Safeguarding</a:t>
            </a:r>
            <a:endParaRPr lang="en-GB" sz="7400" dirty="0">
              <a:solidFill>
                <a:srgbClr val="FBF9F6"/>
              </a:solidFill>
              <a:latin typeface="Arial"/>
            </a:endParaRPr>
          </a:p>
        </p:txBody>
      </p:sp>
      <p:pic>
        <p:nvPicPr>
          <p:cNvPr id="4" name="Picture 4" descr="A picture containing diagram&#10;&#10;Description automatically generated">
            <a:extLst>
              <a:ext uri="{FF2B5EF4-FFF2-40B4-BE49-F238E27FC236}">
                <a16:creationId xmlns:a16="http://schemas.microsoft.com/office/drawing/2014/main" id="{863AF19A-69BD-4602-8A06-A9217A716357}"/>
              </a:ext>
            </a:extLst>
          </p:cNvPr>
          <p:cNvPicPr>
            <a:picLocks noChangeAspect="1"/>
          </p:cNvPicPr>
          <p:nvPr/>
        </p:nvPicPr>
        <p:blipFill>
          <a:blip r:embed="rId2"/>
          <a:stretch>
            <a:fillRect/>
          </a:stretch>
        </p:blipFill>
        <p:spPr>
          <a:xfrm>
            <a:off x="8578177" y="136676"/>
            <a:ext cx="3368969" cy="2002130"/>
          </a:xfrm>
          <a:prstGeom prst="rect">
            <a:avLst/>
          </a:prstGeom>
        </p:spPr>
      </p:pic>
      <p:sp>
        <p:nvSpPr>
          <p:cNvPr id="13"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2B1DFC-9AF0-440F-82FB-598C73B8CDB6}"/>
              </a:ext>
            </a:extLst>
          </p:cNvPr>
          <p:cNvSpPr txBox="1"/>
          <p:nvPr/>
        </p:nvSpPr>
        <p:spPr>
          <a:xfrm>
            <a:off x="515656" y="1715241"/>
            <a:ext cx="3683000"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This session will start @ 9.00am.</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Please can you just put your name/setting into the chat so we have a record of your engagement.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A72C-438A-4A5C-807B-1B4ABB2FE4B6}"/>
              </a:ext>
            </a:extLst>
          </p:cNvPr>
          <p:cNvSpPr>
            <a:spLocks noGrp="1"/>
          </p:cNvSpPr>
          <p:nvPr>
            <p:ph type="title"/>
          </p:nvPr>
        </p:nvSpPr>
        <p:spPr>
          <a:xfrm>
            <a:off x="475989" y="365126"/>
            <a:ext cx="11019325" cy="1278618"/>
          </a:xfrm>
        </p:spPr>
        <p:txBody>
          <a:bodyPr>
            <a:normAutofit/>
          </a:bodyPr>
          <a:lstStyle/>
          <a:p>
            <a:r>
              <a:rPr lang="en-GB" dirty="0">
                <a:latin typeface="Arial"/>
                <a:cs typeface="Arial"/>
              </a:rPr>
              <a:t>Statutory Guidance</a:t>
            </a:r>
          </a:p>
        </p:txBody>
      </p:sp>
      <p:sp>
        <p:nvSpPr>
          <p:cNvPr id="3" name="Content Placeholder 2">
            <a:extLst>
              <a:ext uri="{FF2B5EF4-FFF2-40B4-BE49-F238E27FC236}">
                <a16:creationId xmlns:a16="http://schemas.microsoft.com/office/drawing/2014/main" id="{98B64E49-9CD2-4A53-9E39-18BC5D1D99A1}"/>
              </a:ext>
            </a:extLst>
          </p:cNvPr>
          <p:cNvSpPr>
            <a:spLocks noGrp="1"/>
          </p:cNvSpPr>
          <p:nvPr>
            <p:ph idx="1"/>
          </p:nvPr>
        </p:nvSpPr>
        <p:spPr>
          <a:xfrm>
            <a:off x="4076699" y="2018284"/>
            <a:ext cx="7639311" cy="4474590"/>
          </a:xfrm>
        </p:spPr>
        <p:txBody>
          <a:bodyPr vert="horz" lIns="91440" tIns="45720" rIns="91440" bIns="45720" rtlCol="0" anchor="t">
            <a:normAutofit fontScale="77500" lnSpcReduction="20000"/>
          </a:bodyPr>
          <a:lstStyle/>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105. Information sharing is vital in identifying and tackling all forms of abuse and neglect, </a:t>
            </a:r>
            <a:r>
              <a:rPr lang="en-GB" sz="2400" b="1" dirty="0">
                <a:highlight>
                  <a:srgbClr val="FFFF00"/>
                </a:highlight>
                <a:latin typeface="Arial" panose="020B0604020202020204" pitchFamily="34" charset="0"/>
                <a:cs typeface="Arial" panose="020B0604020202020204" pitchFamily="34" charset="0"/>
              </a:rPr>
              <a:t>and in promoting children’s welfare,</a:t>
            </a:r>
            <a:r>
              <a:rPr lang="en-GB" sz="2400" dirty="0">
                <a:highlight>
                  <a:srgbClr val="FFFF00"/>
                </a:highlight>
                <a:latin typeface="Arial" panose="020B0604020202020204" pitchFamily="34" charset="0"/>
                <a:cs typeface="Arial" panose="020B0604020202020204" pitchFamily="34" charset="0"/>
              </a:rPr>
              <a:t> </a:t>
            </a:r>
            <a:r>
              <a:rPr lang="en-GB" sz="2400" b="1" dirty="0">
                <a:highlight>
                  <a:srgbClr val="FFFF00"/>
                </a:highlight>
                <a:latin typeface="Arial" panose="020B0604020202020204" pitchFamily="34" charset="0"/>
                <a:cs typeface="Arial" panose="020B0604020202020204" pitchFamily="34" charset="0"/>
              </a:rPr>
              <a:t>including their educational outcomes</a:t>
            </a:r>
            <a:r>
              <a:rPr lang="en-GB" sz="2400" dirty="0">
                <a:latin typeface="Arial" panose="020B0604020202020204" pitchFamily="34" charset="0"/>
                <a:cs typeface="Arial" panose="020B0604020202020204" pitchFamily="34" charset="0"/>
              </a:rPr>
              <a:t>. Schools and colleges have clear powers to share, hold and use information for these purposes.</a:t>
            </a:r>
          </a:p>
          <a:p>
            <a:pPr marL="0" indent="0">
              <a:buNone/>
            </a:pPr>
            <a:endParaRPr lang="en-GB" sz="2400" dirty="0">
              <a:latin typeface="Df"/>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106. As part of meeting a child’s needs, it is important for governing bodies and proprietors to recognise the importance of information sharing between practitioners and local agencies. </a:t>
            </a:r>
            <a:r>
              <a:rPr lang="en-GB" sz="2400" b="1" dirty="0">
                <a:highlight>
                  <a:srgbClr val="FFFF00"/>
                </a:highlight>
                <a:latin typeface="Arial" panose="020B0604020202020204" pitchFamily="34" charset="0"/>
                <a:cs typeface="Arial" panose="020B0604020202020204" pitchFamily="34" charset="0"/>
              </a:rPr>
              <a:t>This should include ensuring arrangements are in place that set out clearly the processes and principles for sharing information within the school or college and with children’s social care, the safeguarding partners, other organisations, agencies, and practitioners as required.</a:t>
            </a:r>
            <a:endParaRPr lang="en-GB" sz="3800" b="1" dirty="0">
              <a:highlight>
                <a:srgbClr val="FFFF00"/>
              </a:highlight>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873786B-2FE5-4541-A952-F845A440EB55}"/>
              </a:ext>
            </a:extLst>
          </p:cNvPr>
          <p:cNvPicPr>
            <a:picLocks noChangeAspect="1"/>
          </p:cNvPicPr>
          <p:nvPr/>
        </p:nvPicPr>
        <p:blipFill>
          <a:blip r:embed="rId3"/>
          <a:stretch>
            <a:fillRect/>
          </a:stretch>
        </p:blipFill>
        <p:spPr>
          <a:xfrm>
            <a:off x="475989" y="2018284"/>
            <a:ext cx="3079307" cy="4344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66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0DD520-B28A-49CB-A8CF-C08716D5147C}"/>
              </a:ext>
            </a:extLst>
          </p:cNvPr>
          <p:cNvSpPr txBox="1"/>
          <p:nvPr/>
        </p:nvSpPr>
        <p:spPr>
          <a:xfrm>
            <a:off x="736600" y="457538"/>
            <a:ext cx="10528300" cy="2862322"/>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112. Where children leave the school or college, the designated safeguarding lead should ensure their child protection file is transferred to the new school or college </a:t>
            </a:r>
            <a:r>
              <a:rPr lang="en-GB" sz="2000" b="1" dirty="0">
                <a:highlight>
                  <a:srgbClr val="FFFF00"/>
                </a:highlight>
                <a:latin typeface="Arial" panose="020B0604020202020204" pitchFamily="34" charset="0"/>
                <a:cs typeface="Arial" panose="020B0604020202020204" pitchFamily="34" charset="0"/>
              </a:rPr>
              <a:t>as soon as possible, to allow the new school or college to continue supporting children who have had a social worker and been victims of abuse and have that support in place for when the child arrives</a:t>
            </a:r>
            <a:r>
              <a:rPr lang="en-GB" sz="2000" dirty="0">
                <a:latin typeface="Arial" panose="020B0604020202020204" pitchFamily="34" charset="0"/>
                <a:cs typeface="Arial" panose="020B0604020202020204" pitchFamily="34" charset="0"/>
              </a:rPr>
              <a:t>, also ensuring secure transit, and confirmation of receipt should be obtained. For schools, this should be transferred separately from the main pupil file. Receiving schools and colleges should ensure key staff such as designated safeguarding leads and special educational needs co-ordinators (SENCOs) or the named persons with oversight for SEN in a college, are aware as required.</a:t>
            </a:r>
          </a:p>
        </p:txBody>
      </p:sp>
      <p:sp>
        <p:nvSpPr>
          <p:cNvPr id="9" name="TextBox 8">
            <a:extLst>
              <a:ext uri="{FF2B5EF4-FFF2-40B4-BE49-F238E27FC236}">
                <a16:creationId xmlns:a16="http://schemas.microsoft.com/office/drawing/2014/main" id="{66866CF5-6D44-4DD0-A784-131671618055}"/>
              </a:ext>
            </a:extLst>
          </p:cNvPr>
          <p:cNvSpPr txBox="1"/>
          <p:nvPr/>
        </p:nvSpPr>
        <p:spPr>
          <a:xfrm>
            <a:off x="673100" y="3989676"/>
            <a:ext cx="10655300" cy="2246769"/>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113. In addition to the child protection file, the designated safeguarding lead should also </a:t>
            </a:r>
            <a:r>
              <a:rPr lang="en-GB" sz="2000" b="1" dirty="0">
                <a:highlight>
                  <a:srgbClr val="FFFF00"/>
                </a:highlight>
                <a:latin typeface="Arial" panose="020B0604020202020204" pitchFamily="34" charset="0"/>
                <a:cs typeface="Arial" panose="020B0604020202020204" pitchFamily="34" charset="0"/>
              </a:rPr>
              <a:t>consider if it would be appropriate to share any information with the new school or college in advance of a child leaving</a:t>
            </a:r>
            <a:r>
              <a:rPr lang="en-GB" sz="2000" dirty="0">
                <a:highlight>
                  <a:srgbClr val="FFFF00"/>
                </a:highlight>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For example, information that would allow the new school or college to continue supporting children who have had a social worker and been victims of abuse, or those who are currently receiving support through the ‘Channel’ programme and have that support in place for when the child arrives. More information on the child protection file is in Annex C.</a:t>
            </a:r>
          </a:p>
        </p:txBody>
      </p:sp>
    </p:spTree>
    <p:extLst>
      <p:ext uri="{BB962C8B-B14F-4D97-AF65-F5344CB8AC3E}">
        <p14:creationId xmlns:p14="http://schemas.microsoft.com/office/powerpoint/2010/main" val="223846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1F3F5B-FB2E-4717-BAA9-C4AF7D18EEA7}"/>
              </a:ext>
            </a:extLst>
          </p:cNvPr>
          <p:cNvSpPr txBox="1"/>
          <p:nvPr/>
        </p:nvSpPr>
        <p:spPr>
          <a:xfrm>
            <a:off x="508000" y="494437"/>
            <a:ext cx="11087100" cy="5139869"/>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Annex C – Role of the Designated Safeguarding Lead – </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Information sharing and managing the child protection file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Where children leave the school or college (including in year transfers) the designated safeguarding lead should ensure their child protection file is transferred to the new school or college as soon as possible, and </a:t>
            </a:r>
            <a:r>
              <a:rPr lang="en-GB" b="1" dirty="0">
                <a:highlight>
                  <a:srgbClr val="FFFF00"/>
                </a:highlight>
                <a:latin typeface="Arial" panose="020B0604020202020204" pitchFamily="34" charset="0"/>
                <a:cs typeface="Arial" panose="020B0604020202020204" pitchFamily="34" charset="0"/>
              </a:rPr>
              <a:t>within 5 days for an in-year transfer or within the first 5 days of the start of a new term</a:t>
            </a:r>
            <a:r>
              <a:rPr lang="en-GB" dirty="0">
                <a:latin typeface="Arial" panose="020B0604020202020204" pitchFamily="34" charset="0"/>
                <a:cs typeface="Arial" panose="020B0604020202020204" pitchFamily="34" charset="0"/>
              </a:rPr>
              <a:t>. This should be transferred separately from the main pupil file, ensuring secure transit, and confirmation of receipt should be obtained. Receiving schools and colleges should ensure key staff such as designated safeguarding leads and SENCOs or the named person with oversight for SEN in colleges, are aware as required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Lack of information about their circumstances can impact on the child’s safety, welfare </a:t>
            </a:r>
            <a:r>
              <a:rPr lang="en-GB" b="1" dirty="0">
                <a:highlight>
                  <a:srgbClr val="FFFF00"/>
                </a:highlight>
                <a:latin typeface="Arial" panose="020B0604020202020204" pitchFamily="34" charset="0"/>
                <a:cs typeface="Arial" panose="020B0604020202020204" pitchFamily="34" charset="0"/>
              </a:rPr>
              <a:t>and educational outcomes</a:t>
            </a:r>
            <a:r>
              <a:rPr lang="en-GB" dirty="0">
                <a:latin typeface="Arial" panose="020B0604020202020204" pitchFamily="34" charset="0"/>
                <a:cs typeface="Arial" panose="020B0604020202020204" pitchFamily="34" charset="0"/>
              </a:rPr>
              <a:t>. In addition to the child protection file, the designated safeguarding lead </a:t>
            </a:r>
            <a:r>
              <a:rPr lang="en-GB" b="1" dirty="0">
                <a:highlight>
                  <a:srgbClr val="FFFF00"/>
                </a:highlight>
                <a:latin typeface="Arial" panose="020B0604020202020204" pitchFamily="34" charset="0"/>
                <a:cs typeface="Arial" panose="020B0604020202020204" pitchFamily="34" charset="0"/>
              </a:rPr>
              <a:t>should also consider if it would be appropriate to share any additional information with the new school or college in advance of a child leaving to help them put in place the right support to safeguard this child and to help the child </a:t>
            </a:r>
            <a:r>
              <a:rPr lang="en-GB" b="1" u="sng" dirty="0">
                <a:highlight>
                  <a:srgbClr val="FFFF00"/>
                </a:highlight>
                <a:latin typeface="Arial" panose="020B0604020202020204" pitchFamily="34" charset="0"/>
                <a:cs typeface="Arial" panose="020B0604020202020204" pitchFamily="34" charset="0"/>
              </a:rPr>
              <a:t>thrive</a:t>
            </a:r>
            <a:r>
              <a:rPr lang="en-GB" b="1" dirty="0">
                <a:highlight>
                  <a:srgbClr val="FFFF00"/>
                </a:highlight>
                <a:latin typeface="Arial" panose="020B0604020202020204" pitchFamily="34" charset="0"/>
                <a:cs typeface="Arial" panose="020B0604020202020204" pitchFamily="34" charset="0"/>
              </a:rPr>
              <a:t> in the school or college</a:t>
            </a:r>
            <a:r>
              <a:rPr lang="en-GB" dirty="0">
                <a:latin typeface="Arial" panose="020B0604020202020204" pitchFamily="34" charset="0"/>
                <a:cs typeface="Arial" panose="020B0604020202020204" pitchFamily="34" charset="0"/>
              </a:rPr>
              <a:t>. For example, information that would allow the new school or college to continue supporting children who have had a social worker and been victims of abuse and have that support in place for when the child arrives.</a:t>
            </a:r>
          </a:p>
        </p:txBody>
      </p:sp>
    </p:spTree>
    <p:extLst>
      <p:ext uri="{BB962C8B-B14F-4D97-AF65-F5344CB8AC3E}">
        <p14:creationId xmlns:p14="http://schemas.microsoft.com/office/powerpoint/2010/main" val="43177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430C26E-03E9-431F-B10F-F16D034C5875}"/>
              </a:ext>
            </a:extLst>
          </p:cNvPr>
          <p:cNvGraphicFramePr>
            <a:graphicFrameLocks noGrp="1"/>
          </p:cNvGraphicFramePr>
          <p:nvPr>
            <p:extLst>
              <p:ext uri="{D42A27DB-BD31-4B8C-83A1-F6EECF244321}">
                <p14:modId xmlns:p14="http://schemas.microsoft.com/office/powerpoint/2010/main" val="3673431188"/>
              </p:ext>
            </p:extLst>
          </p:nvPr>
        </p:nvGraphicFramePr>
        <p:xfrm>
          <a:off x="0" y="0"/>
          <a:ext cx="12192000" cy="5286895"/>
        </p:xfrm>
        <a:graphic>
          <a:graphicData uri="http://schemas.openxmlformats.org/drawingml/2006/table">
            <a:tbl>
              <a:tblPr firstRow="1" firstCol="1" bandRow="1">
                <a:tableStyleId>{5C22544A-7EE6-4342-B048-85BDC9FD1C3A}</a:tableStyleId>
              </a:tblPr>
              <a:tblGrid>
                <a:gridCol w="1065885">
                  <a:extLst>
                    <a:ext uri="{9D8B030D-6E8A-4147-A177-3AD203B41FA5}">
                      <a16:colId xmlns:a16="http://schemas.microsoft.com/office/drawing/2014/main" val="423110705"/>
                    </a:ext>
                  </a:extLst>
                </a:gridCol>
                <a:gridCol w="11126115">
                  <a:extLst>
                    <a:ext uri="{9D8B030D-6E8A-4147-A177-3AD203B41FA5}">
                      <a16:colId xmlns:a16="http://schemas.microsoft.com/office/drawing/2014/main" val="2729361030"/>
                    </a:ext>
                  </a:extLst>
                </a:gridCol>
              </a:tblGrid>
              <a:tr h="768716">
                <a:tc gridSpan="2">
                  <a:txBody>
                    <a:bodyPr/>
                    <a:lstStyle/>
                    <a:p>
                      <a:pPr>
                        <a:lnSpc>
                          <a:spcPct val="107000"/>
                        </a:lnSpc>
                        <a:spcAft>
                          <a:spcPts val="800"/>
                        </a:spcAft>
                      </a:pPr>
                      <a:r>
                        <a:rPr lang="en-GB" sz="3200" dirty="0">
                          <a:effectLst/>
                          <a:latin typeface="Arial" panose="020B0604020202020204" pitchFamily="34" charset="0"/>
                          <a:cs typeface="Arial" panose="020B0604020202020204" pitchFamily="34" charset="0"/>
                        </a:rPr>
                        <a:t>Sharing information in advance of enrolment</a:t>
                      </a:r>
                    </a:p>
                  </a:txBody>
                  <a:tcPr marL="60195" marR="60195" marT="0" marB="0" anchor="ctr"/>
                </a:tc>
                <a:tc hMerge="1">
                  <a:txBody>
                    <a:bodyPr/>
                    <a:lstStyle/>
                    <a:p>
                      <a:pPr>
                        <a:lnSpc>
                          <a:spcPct val="107000"/>
                        </a:lnSpc>
                        <a:spcAft>
                          <a:spcPts val="800"/>
                        </a:spcAft>
                        <a:tabLst>
                          <a:tab pos="1377950" algn="l"/>
                        </a:tabLs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0195" marR="60195" marT="0" marB="0"/>
                </a:tc>
                <a:extLst>
                  <a:ext uri="{0D108BD9-81ED-4DB2-BD59-A6C34878D82A}">
                    <a16:rowId xmlns:a16="http://schemas.microsoft.com/office/drawing/2014/main" val="572860021"/>
                  </a:ext>
                </a:extLst>
              </a:tr>
              <a:tr h="768716">
                <a:tc rowSpan="3">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Term 5</a:t>
                      </a:r>
                    </a:p>
                  </a:txBody>
                  <a:tcPr marL="60195" marR="60195" marT="0" marB="0" anchor="ctr"/>
                </a:tc>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Secondary settings review their cohort who will be moving on to further education.  Children with active involvement and high levels of concern are highlighted (RAG rated)</a:t>
                      </a:r>
                      <a:endParaRPr lang="en-GB" sz="1200" dirty="0">
                        <a:effectLst/>
                        <a:latin typeface="Arial" panose="020B0604020202020204" pitchFamily="34" charset="0"/>
                        <a:cs typeface="Arial" panose="020B0604020202020204" pitchFamily="34" charset="0"/>
                      </a:endParaRPr>
                    </a:p>
                  </a:txBody>
                  <a:tcPr marL="60195" marR="60195" marT="0" marB="0" anchor="ctr"/>
                </a:tc>
                <a:extLst>
                  <a:ext uri="{0D108BD9-81ED-4DB2-BD59-A6C34878D82A}">
                    <a16:rowId xmlns:a16="http://schemas.microsoft.com/office/drawing/2014/main" val="2871600351"/>
                  </a:ext>
                </a:extLst>
              </a:tr>
              <a:tr h="851317">
                <a:tc vMerge="1">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0195" marR="60195" marT="0" marB="0"/>
                </a:tc>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Highlight any students who have safeguarding information that is relevant to share in advance.  This is at the discretion of the Designated Safeguarding Lead but consideration should be given to proportionate sharing of relevant information that will allow post 16 settings to put advance and/or continued support in place.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0195" marR="60195" marT="0" marB="0" anchor="ctr"/>
                </a:tc>
                <a:extLst>
                  <a:ext uri="{0D108BD9-81ED-4DB2-BD59-A6C34878D82A}">
                    <a16:rowId xmlns:a16="http://schemas.microsoft.com/office/drawing/2014/main" val="2802670455"/>
                  </a:ext>
                </a:extLst>
              </a:tr>
              <a:tr h="768716">
                <a:tc vMerge="1">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0195" marR="60195" marT="0" marB="0"/>
                </a:tc>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Secondary settings identify the main intended destination for students with relevant safeguarding information and contact this provider to arrange a meeting.</a:t>
                      </a:r>
                      <a:endParaRPr lang="en-GB" sz="1200" dirty="0">
                        <a:effectLst/>
                        <a:latin typeface="Arial" panose="020B0604020202020204" pitchFamily="34" charset="0"/>
                        <a:cs typeface="Arial" panose="020B0604020202020204" pitchFamily="34" charset="0"/>
                      </a:endParaRPr>
                    </a:p>
                  </a:txBody>
                  <a:tcPr marL="60195" marR="60195" marT="0" marB="0" anchor="ctr"/>
                </a:tc>
                <a:extLst>
                  <a:ext uri="{0D108BD9-81ED-4DB2-BD59-A6C34878D82A}">
                    <a16:rowId xmlns:a16="http://schemas.microsoft.com/office/drawing/2014/main" val="1397815937"/>
                  </a:ext>
                </a:extLst>
              </a:tr>
              <a:tr h="768716">
                <a:tc rowSpan="2">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Before the end of June</a:t>
                      </a:r>
                    </a:p>
                  </a:txBody>
                  <a:tcPr marL="60195" marR="60195" marT="0" marB="0" anchor="ctr"/>
                </a:tc>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Meetings have taken place between secondary and post 16 settings to share relevant and proportionate information that will promote the safety and welfare of children undertaking this transition.</a:t>
                      </a:r>
                      <a:endParaRPr lang="en-GB" sz="1200" dirty="0">
                        <a:effectLst/>
                        <a:latin typeface="Arial" panose="020B0604020202020204" pitchFamily="34" charset="0"/>
                        <a:cs typeface="Arial" panose="020B0604020202020204" pitchFamily="34" charset="0"/>
                      </a:endParaRPr>
                    </a:p>
                  </a:txBody>
                  <a:tcPr marL="60195" marR="60195" marT="0" marB="0" anchor="ctr"/>
                </a:tc>
                <a:extLst>
                  <a:ext uri="{0D108BD9-81ED-4DB2-BD59-A6C34878D82A}">
                    <a16:rowId xmlns:a16="http://schemas.microsoft.com/office/drawing/2014/main" val="3249127246"/>
                  </a:ext>
                </a:extLst>
              </a:tr>
              <a:tr h="596936">
                <a:tc vMerge="1">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0195" marR="60195" marT="0" marB="0"/>
                </a:tc>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The information shared is recorded and stored securely by the post 16 provider and added to the child protection/safeguarding file once the child enrols.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0195" marR="60195" marT="0" marB="0" anchor="ctr"/>
                </a:tc>
                <a:extLst>
                  <a:ext uri="{0D108BD9-81ED-4DB2-BD59-A6C34878D82A}">
                    <a16:rowId xmlns:a16="http://schemas.microsoft.com/office/drawing/2014/main" val="257370261"/>
                  </a:ext>
                </a:extLst>
              </a:tr>
              <a:tr h="596936">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New academic year</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0195" marR="60195" marT="0" marB="0" anchor="ctr"/>
                </a:tc>
                <a:tc>
                  <a:txBody>
                    <a:bodyPr/>
                    <a:lstStyle/>
                    <a:p>
                      <a:pPr>
                        <a:lnSpc>
                          <a:spcPct val="107000"/>
                        </a:lnSpc>
                        <a:spcAft>
                          <a:spcPts val="800"/>
                        </a:spcAft>
                      </a:pPr>
                      <a:r>
                        <a:rPr lang="en-GB" sz="1600" dirty="0">
                          <a:effectLst/>
                          <a:latin typeface="Arial" panose="020B0604020202020204" pitchFamily="34" charset="0"/>
                          <a:cs typeface="Arial" panose="020B0604020202020204" pitchFamily="34" charset="0"/>
                        </a:rPr>
                        <a:t>If the child does not enrol in the new academic year the information is deleted and the post 16 provider informs the secondary setting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0195" marR="60195" marT="0" marB="0" anchor="ctr"/>
                </a:tc>
                <a:extLst>
                  <a:ext uri="{0D108BD9-81ED-4DB2-BD59-A6C34878D82A}">
                    <a16:rowId xmlns:a16="http://schemas.microsoft.com/office/drawing/2014/main" val="234880241"/>
                  </a:ext>
                </a:extLst>
              </a:tr>
            </a:tbl>
          </a:graphicData>
        </a:graphic>
      </p:graphicFrame>
    </p:spTree>
    <p:extLst>
      <p:ext uri="{BB962C8B-B14F-4D97-AF65-F5344CB8AC3E}">
        <p14:creationId xmlns:p14="http://schemas.microsoft.com/office/powerpoint/2010/main" val="86203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0654061-8BEC-4440-94EE-950BF38B846E}"/>
              </a:ext>
            </a:extLst>
          </p:cNvPr>
          <p:cNvGraphicFramePr>
            <a:graphicFrameLocks noGrp="1"/>
          </p:cNvGraphicFramePr>
          <p:nvPr>
            <p:extLst>
              <p:ext uri="{D42A27DB-BD31-4B8C-83A1-F6EECF244321}">
                <p14:modId xmlns:p14="http://schemas.microsoft.com/office/powerpoint/2010/main" val="3399881217"/>
              </p:ext>
            </p:extLst>
          </p:nvPr>
        </p:nvGraphicFramePr>
        <p:xfrm>
          <a:off x="0" y="0"/>
          <a:ext cx="12255500" cy="6857998"/>
        </p:xfrm>
        <a:graphic>
          <a:graphicData uri="http://schemas.openxmlformats.org/drawingml/2006/table">
            <a:tbl>
              <a:tblPr firstRow="1" firstCol="1" bandRow="1">
                <a:tableStyleId>{F5AB1C69-6EDB-4FF4-983F-18BD219EF322}</a:tableStyleId>
              </a:tblPr>
              <a:tblGrid>
                <a:gridCol w="2305384">
                  <a:extLst>
                    <a:ext uri="{9D8B030D-6E8A-4147-A177-3AD203B41FA5}">
                      <a16:colId xmlns:a16="http://schemas.microsoft.com/office/drawing/2014/main" val="1973240856"/>
                    </a:ext>
                  </a:extLst>
                </a:gridCol>
                <a:gridCol w="9950116">
                  <a:extLst>
                    <a:ext uri="{9D8B030D-6E8A-4147-A177-3AD203B41FA5}">
                      <a16:colId xmlns:a16="http://schemas.microsoft.com/office/drawing/2014/main" val="1985002135"/>
                    </a:ext>
                  </a:extLst>
                </a:gridCol>
              </a:tblGrid>
              <a:tr h="911115">
                <a:tc gridSpan="2">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3600" b="1" kern="1200" dirty="0">
                          <a:solidFill>
                            <a:schemeClr val="lt1"/>
                          </a:solidFill>
                          <a:effectLst/>
                          <a:latin typeface="Arial" panose="020B0604020202020204" pitchFamily="34" charset="0"/>
                          <a:cs typeface="Arial" panose="020B0604020202020204" pitchFamily="34" charset="0"/>
                        </a:rPr>
                        <a:t>Transfer of the child protection/safeguarding file</a:t>
                      </a:r>
                    </a:p>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3761" marR="43761" marT="0" marB="0"/>
                </a:tc>
                <a:tc hMerge="1">
                  <a:txBody>
                    <a:bodyPr/>
                    <a:lstStyle/>
                    <a:p>
                      <a:pPr>
                        <a:lnSpc>
                          <a:spcPct val="107000"/>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43761" marR="43761" marT="0" marB="0"/>
                </a:tc>
                <a:extLst>
                  <a:ext uri="{0D108BD9-81ED-4DB2-BD59-A6C34878D82A}">
                    <a16:rowId xmlns:a16="http://schemas.microsoft.com/office/drawing/2014/main" val="2438754312"/>
                  </a:ext>
                </a:extLst>
              </a:tr>
              <a:tr h="876944">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July</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761" marR="43761" marT="0" marB="0" anchor="ctr"/>
                </a:tc>
                <a:tc>
                  <a:txBody>
                    <a:bodyPr/>
                    <a:lstStyle/>
                    <a:p>
                      <a:pPr>
                        <a:lnSpc>
                          <a:spcPct val="100000"/>
                        </a:lnSpc>
                        <a:spcAft>
                          <a:spcPts val="800"/>
                        </a:spcAft>
                      </a:pPr>
                      <a:r>
                        <a:rPr lang="en-GB" sz="1800" dirty="0">
                          <a:effectLst/>
                          <a:latin typeface="Arial" panose="020B0604020202020204" pitchFamily="34" charset="0"/>
                          <a:cs typeface="Arial" panose="020B0604020202020204" pitchFamily="34" charset="0"/>
                        </a:rPr>
                        <a:t>Secondary settings – Designated Safeguarding Lead coordinates the downloading and secure storage of child protection/safeguarding information as an encrypted PDF ready for transfer in new academic year.  Paper files are cross referenced to ensure all information is included</a:t>
                      </a:r>
                      <a:endParaRPr lang="en-GB" sz="1600" dirty="0">
                        <a:effectLst/>
                        <a:latin typeface="Arial" panose="020B0604020202020204" pitchFamily="34" charset="0"/>
                        <a:cs typeface="Arial" panose="020B0604020202020204" pitchFamily="34" charset="0"/>
                      </a:endParaRPr>
                    </a:p>
                  </a:txBody>
                  <a:tcPr marL="43761" marR="43761" marT="0" marB="0" anchor="ctr"/>
                </a:tc>
                <a:extLst>
                  <a:ext uri="{0D108BD9-81ED-4DB2-BD59-A6C34878D82A}">
                    <a16:rowId xmlns:a16="http://schemas.microsoft.com/office/drawing/2014/main" val="2286819439"/>
                  </a:ext>
                </a:extLst>
              </a:tr>
              <a:tr h="876944">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Start of new academic year</a:t>
                      </a:r>
                      <a:endParaRPr lang="en-GB" sz="1400" dirty="0">
                        <a:effectLst/>
                        <a:latin typeface="Arial" panose="020B0604020202020204" pitchFamily="34" charset="0"/>
                        <a:cs typeface="Arial" panose="020B0604020202020204" pitchFamily="34" charset="0"/>
                      </a:endParaRPr>
                    </a:p>
                  </a:txBody>
                  <a:tcPr marL="43761" marR="43761" marT="0" marB="0" anchor="ctr"/>
                </a:tc>
                <a:tc>
                  <a:txBody>
                    <a:bodyPr/>
                    <a:lstStyle/>
                    <a:p>
                      <a:pPr>
                        <a:lnSpc>
                          <a:spcPct val="100000"/>
                        </a:lnSpc>
                        <a:spcAft>
                          <a:spcPts val="800"/>
                        </a:spcAft>
                      </a:pPr>
                      <a:r>
                        <a:rPr lang="en-GB" sz="1800" dirty="0">
                          <a:effectLst/>
                          <a:latin typeface="Arial" panose="020B0604020202020204" pitchFamily="34" charset="0"/>
                          <a:cs typeface="Arial" panose="020B0604020202020204" pitchFamily="34" charset="0"/>
                        </a:rPr>
                        <a:t>For Red RAG rated students with child protection and safeguarding information, secondary settings contact the p16 provider when enrolment has taken place and arrange file transfer within 5 days</a:t>
                      </a:r>
                      <a:endParaRPr lang="en-GB" sz="1600" dirty="0">
                        <a:effectLst/>
                        <a:latin typeface="Arial" panose="020B0604020202020204" pitchFamily="34" charset="0"/>
                        <a:cs typeface="Arial" panose="020B0604020202020204" pitchFamily="34" charset="0"/>
                      </a:endParaRPr>
                    </a:p>
                  </a:txBody>
                  <a:tcPr marL="43761" marR="43761" marT="0" marB="0" anchor="ctr"/>
                </a:tc>
                <a:extLst>
                  <a:ext uri="{0D108BD9-81ED-4DB2-BD59-A6C34878D82A}">
                    <a16:rowId xmlns:a16="http://schemas.microsoft.com/office/drawing/2014/main" val="3306057280"/>
                  </a:ext>
                </a:extLst>
              </a:tr>
              <a:tr h="1277523">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New academic year – by end of week 2 in September</a:t>
                      </a:r>
                      <a:endParaRPr lang="en-GB" sz="1400" dirty="0">
                        <a:effectLst/>
                        <a:latin typeface="Arial" panose="020B0604020202020204" pitchFamily="34" charset="0"/>
                        <a:cs typeface="Arial" panose="020B0604020202020204" pitchFamily="34" charset="0"/>
                      </a:endParaRPr>
                    </a:p>
                  </a:txBody>
                  <a:tcPr marL="43761" marR="43761" marT="0" marB="0" anchor="ctr"/>
                </a:tc>
                <a:tc>
                  <a:txBody>
                    <a:bodyPr/>
                    <a:lstStyle/>
                    <a:p>
                      <a:pPr>
                        <a:lnSpc>
                          <a:spcPct val="100000"/>
                        </a:lnSpc>
                        <a:spcAft>
                          <a:spcPts val="800"/>
                        </a:spcAft>
                      </a:pPr>
                      <a:r>
                        <a:rPr lang="en-GB" sz="1800" dirty="0">
                          <a:effectLst/>
                          <a:latin typeface="Arial" panose="020B0604020202020204" pitchFamily="34" charset="0"/>
                          <a:cs typeface="Arial" panose="020B0604020202020204" pitchFamily="34" charset="0"/>
                        </a:rPr>
                        <a:t>Post 16 settings run a report using the </a:t>
                      </a:r>
                      <a:r>
                        <a:rPr lang="en-GB" sz="1800" dirty="0" err="1">
                          <a:effectLst/>
                          <a:latin typeface="Arial" panose="020B0604020202020204" pitchFamily="34" charset="0"/>
                          <a:cs typeface="Arial" panose="020B0604020202020204" pitchFamily="34" charset="0"/>
                        </a:rPr>
                        <a:t>MiS</a:t>
                      </a:r>
                      <a:r>
                        <a:rPr lang="en-GB" sz="1800" dirty="0">
                          <a:effectLst/>
                          <a:latin typeface="Arial" panose="020B0604020202020204" pitchFamily="34" charset="0"/>
                          <a:cs typeface="Arial" panose="020B0604020202020204" pitchFamily="34" charset="0"/>
                        </a:rPr>
                        <a:t> to establish the details of enrolled learners and their previous settings.  </a:t>
                      </a:r>
                      <a:endParaRPr lang="en-GB" sz="1600" dirty="0">
                        <a:effectLst/>
                        <a:latin typeface="Arial" panose="020B0604020202020204" pitchFamily="34" charset="0"/>
                        <a:cs typeface="Arial" panose="020B0604020202020204" pitchFamily="34" charset="0"/>
                      </a:endParaRPr>
                    </a:p>
                    <a:p>
                      <a:pPr>
                        <a:lnSpc>
                          <a:spcPct val="100000"/>
                        </a:lnSpc>
                        <a:spcAft>
                          <a:spcPts val="800"/>
                        </a:spcAft>
                      </a:pPr>
                      <a:r>
                        <a:rPr lang="en-GB" sz="1800" dirty="0">
                          <a:effectLst/>
                          <a:latin typeface="Arial" panose="020B0604020202020204" pitchFamily="34" charset="0"/>
                          <a:cs typeface="Arial" panose="020B0604020202020204" pitchFamily="34" charset="0"/>
                        </a:rPr>
                        <a:t>Master spreadsheet produced and filtered by setting to produce individual spreadsheets of enrolled learners for secondary settings.</a:t>
                      </a:r>
                      <a:endParaRPr lang="en-GB" sz="1600" dirty="0">
                        <a:effectLst/>
                        <a:latin typeface="Arial" panose="020B0604020202020204" pitchFamily="34" charset="0"/>
                        <a:cs typeface="Arial" panose="020B0604020202020204" pitchFamily="34" charset="0"/>
                      </a:endParaRPr>
                    </a:p>
                  </a:txBody>
                  <a:tcPr marL="43761" marR="43761" marT="0" marB="0" anchor="ctr"/>
                </a:tc>
                <a:extLst>
                  <a:ext uri="{0D108BD9-81ED-4DB2-BD59-A6C34878D82A}">
                    <a16:rowId xmlns:a16="http://schemas.microsoft.com/office/drawing/2014/main" val="1613240507"/>
                  </a:ext>
                </a:extLst>
              </a:tr>
              <a:tr h="728868">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By end of week 3 in September</a:t>
                      </a:r>
                      <a:endParaRPr lang="en-GB" sz="1400" dirty="0">
                        <a:effectLst/>
                        <a:latin typeface="Arial" panose="020B0604020202020204" pitchFamily="34" charset="0"/>
                        <a:cs typeface="Arial" panose="020B0604020202020204" pitchFamily="34" charset="0"/>
                      </a:endParaRPr>
                    </a:p>
                  </a:txBody>
                  <a:tcPr marL="43761" marR="43761" marT="0" marB="0" anchor="ctr"/>
                </a:tc>
                <a:tc>
                  <a:txBody>
                    <a:bodyPr/>
                    <a:lstStyle/>
                    <a:p>
                      <a:pPr>
                        <a:lnSpc>
                          <a:spcPct val="100000"/>
                        </a:lnSpc>
                        <a:spcAft>
                          <a:spcPts val="800"/>
                        </a:spcAft>
                      </a:pPr>
                      <a:r>
                        <a:rPr lang="en-GB" sz="1800" dirty="0">
                          <a:effectLst/>
                          <a:latin typeface="Arial" panose="020B0604020202020204" pitchFamily="34" charset="0"/>
                          <a:cs typeface="Arial" panose="020B0604020202020204" pitchFamily="34" charset="0"/>
                        </a:rPr>
                        <a:t>Post 16 settings have sent encrypted spreadsheets of all enrolled learners to secondary Designated Safeguarding Leads.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3761" marR="43761" marT="0" marB="0" anchor="ctr"/>
                </a:tc>
                <a:extLst>
                  <a:ext uri="{0D108BD9-81ED-4DB2-BD59-A6C34878D82A}">
                    <a16:rowId xmlns:a16="http://schemas.microsoft.com/office/drawing/2014/main" val="3204897176"/>
                  </a:ext>
                </a:extLst>
              </a:tr>
              <a:tr h="728868">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On receipt of spreadsheet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761" marR="43761" marT="0" marB="0" anchor="ctr"/>
                </a:tc>
                <a:tc>
                  <a:txBody>
                    <a:bodyPr/>
                    <a:lstStyle/>
                    <a:p>
                      <a:pPr>
                        <a:lnSpc>
                          <a:spcPct val="100000"/>
                        </a:lnSpc>
                        <a:spcAft>
                          <a:spcPts val="800"/>
                        </a:spcAft>
                      </a:pPr>
                      <a:r>
                        <a:rPr lang="en-GB" sz="1800" dirty="0">
                          <a:effectLst/>
                          <a:latin typeface="Arial" panose="020B0604020202020204" pitchFamily="34" charset="0"/>
                          <a:cs typeface="Arial" panose="020B0604020202020204" pitchFamily="34" charset="0"/>
                        </a:rPr>
                        <a:t>Secondary DSLs coordinate the cross referencing of post 16 spreadsheets with their year 11 cohort lists and initiate any remaining information transfer.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3761" marR="43761" marT="0" marB="0" anchor="ctr"/>
                </a:tc>
                <a:extLst>
                  <a:ext uri="{0D108BD9-81ED-4DB2-BD59-A6C34878D82A}">
                    <a16:rowId xmlns:a16="http://schemas.microsoft.com/office/drawing/2014/main" val="171735810"/>
                  </a:ext>
                </a:extLst>
              </a:tr>
              <a:tr h="728868">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If the file is not received after 5 days</a:t>
                      </a:r>
                      <a:endParaRPr lang="en-GB" sz="1400" dirty="0">
                        <a:effectLst/>
                        <a:latin typeface="Arial" panose="020B0604020202020204" pitchFamily="34" charset="0"/>
                        <a:cs typeface="Arial" panose="020B0604020202020204" pitchFamily="34" charset="0"/>
                      </a:endParaRPr>
                    </a:p>
                  </a:txBody>
                  <a:tcPr marL="43761" marR="43761" marT="0" marB="0" anchor="ctr"/>
                </a:tc>
                <a:tc>
                  <a:txBody>
                    <a:bodyPr/>
                    <a:lstStyle/>
                    <a:p>
                      <a:pPr>
                        <a:lnSpc>
                          <a:spcPct val="100000"/>
                        </a:lnSpc>
                        <a:spcAft>
                          <a:spcPts val="800"/>
                        </a:spcAft>
                      </a:pPr>
                      <a:r>
                        <a:rPr lang="en-GB" sz="1800" dirty="0">
                          <a:effectLst/>
                          <a:latin typeface="Arial" panose="020B0604020202020204" pitchFamily="34" charset="0"/>
                          <a:cs typeface="Arial" panose="020B0604020202020204" pitchFamily="34" charset="0"/>
                        </a:rPr>
                        <a:t>Designated Safeguarding Lead at post 16 setting contacts the Designated Safeguarding Lead at secondary setting to prompt immediate transfer.</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3761" marR="43761" marT="0" marB="0" anchor="ctr"/>
                </a:tc>
                <a:extLst>
                  <a:ext uri="{0D108BD9-81ED-4DB2-BD59-A6C34878D82A}">
                    <a16:rowId xmlns:a16="http://schemas.microsoft.com/office/drawing/2014/main" val="3294879719"/>
                  </a:ext>
                </a:extLst>
              </a:tr>
              <a:tr h="728868">
                <a:tc>
                  <a:txBody>
                    <a:bodyPr/>
                    <a:lstStyle/>
                    <a:p>
                      <a:pPr algn="ctr">
                        <a:lnSpc>
                          <a:spcPct val="107000"/>
                        </a:lnSpc>
                        <a:spcAft>
                          <a:spcPts val="800"/>
                        </a:spcAft>
                      </a:pPr>
                      <a:r>
                        <a:rPr lang="en-GB" sz="1600" dirty="0">
                          <a:effectLst/>
                          <a:latin typeface="Arial" panose="020B0604020202020204" pitchFamily="34" charset="0"/>
                          <a:cs typeface="Arial" panose="020B0604020202020204" pitchFamily="34" charset="0"/>
                        </a:rPr>
                        <a:t>If the file remains outstanding</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3761" marR="43761" marT="0" marB="0" anchor="ctr"/>
                </a:tc>
                <a:tc>
                  <a:txBody>
                    <a:bodyPr/>
                    <a:lstStyle/>
                    <a:p>
                      <a:pPr>
                        <a:lnSpc>
                          <a:spcPct val="100000"/>
                        </a:lnSpc>
                        <a:spcAft>
                          <a:spcPts val="800"/>
                        </a:spcAft>
                      </a:pPr>
                      <a:r>
                        <a:rPr lang="en-GB" sz="1800" dirty="0">
                          <a:effectLst/>
                          <a:latin typeface="Arial" panose="020B0604020202020204" pitchFamily="34" charset="0"/>
                          <a:cs typeface="Arial" panose="020B0604020202020204" pitchFamily="34" charset="0"/>
                        </a:rPr>
                        <a:t>Local authority Safeguarding In Education team are notified for support.</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3761" marR="43761" marT="0" marB="0" anchor="ctr"/>
                </a:tc>
                <a:extLst>
                  <a:ext uri="{0D108BD9-81ED-4DB2-BD59-A6C34878D82A}">
                    <a16:rowId xmlns:a16="http://schemas.microsoft.com/office/drawing/2014/main" val="2734857927"/>
                  </a:ext>
                </a:extLst>
              </a:tr>
            </a:tbl>
          </a:graphicData>
        </a:graphic>
      </p:graphicFrame>
    </p:spTree>
    <p:extLst>
      <p:ext uri="{BB962C8B-B14F-4D97-AF65-F5344CB8AC3E}">
        <p14:creationId xmlns:p14="http://schemas.microsoft.com/office/powerpoint/2010/main" val="56050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4237-457F-4ACD-9DB8-9E4CFD092C3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Evaluate </a:t>
            </a:r>
          </a:p>
        </p:txBody>
      </p:sp>
      <p:pic>
        <p:nvPicPr>
          <p:cNvPr id="4" name="Picture 2" descr="See the source image">
            <a:extLst>
              <a:ext uri="{FF2B5EF4-FFF2-40B4-BE49-F238E27FC236}">
                <a16:creationId xmlns:a16="http://schemas.microsoft.com/office/drawing/2014/main" id="{03B48586-B513-4975-A703-3F36187681D7}"/>
              </a:ext>
            </a:extLst>
          </p:cNvPr>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backgroundRemoval t="8254" b="75238" l="25917" r="75083">
                        <a14:foregroundMark x1="34167" y1="58254" x2="31167" y2="60000"/>
                        <a14:foregroundMark x1="28000" y1="66667" x2="28000" y2="66667"/>
                        <a14:foregroundMark x1="29833" y1="66190" x2="29833" y2="66190"/>
                        <a14:foregroundMark x1="30083" y1="66190" x2="30083" y2="66190"/>
                        <a14:foregroundMark x1="31917" y1="60952" x2="34000" y2="55238"/>
                        <a14:foregroundMark x1="31667" y1="58254" x2="25083" y2="71111"/>
                        <a14:foregroundMark x1="25083" y1="71111" x2="41122" y2="73704"/>
                        <a14:foregroundMark x1="74130" y1="72278" x2="70333" y2="60476"/>
                        <a14:foregroundMark x1="51667" y1="63175" x2="40667" y2="66667"/>
                        <a14:foregroundMark x1="40667" y1="66667" x2="39000" y2="66190"/>
                        <a14:foregroundMark x1="39000" y1="66984" x2="49417" y2="60476"/>
                        <a14:foregroundMark x1="49417" y1="60476" x2="68750" y2="62698"/>
                        <a14:foregroundMark x1="68750" y1="62698" x2="59250" y2="69841"/>
                        <a14:foregroundMark x1="59250" y1="69841" x2="47333" y2="68889"/>
                        <a14:foregroundMark x1="44547" y1="71972" x2="62500" y2="63968"/>
                        <a14:foregroundMark x1="62500" y1="63968" x2="41000" y2="58095"/>
                        <a14:foregroundMark x1="41000" y1="58095" x2="37417" y2="63175"/>
                        <a14:foregroundMark x1="40917" y1="64921" x2="41833" y2="63175"/>
                        <a14:backgroundMark x1="52000" y1="76349" x2="70917" y2="77937"/>
                        <a14:backgroundMark x1="70917" y1="77937" x2="57833" y2="75873"/>
                        <a14:backgroundMark x1="68750" y1="76349" x2="75417" y2="75397"/>
                        <a14:backgroundMark x1="53250" y1="73810" x2="53250" y2="73810"/>
                        <a14:backgroundMark x1="52000" y1="75079" x2="41750" y2="75556"/>
                      </a14:backgroundRemoval>
                    </a14:imgEffect>
                  </a14:imgLayer>
                </a14:imgProps>
              </a:ext>
              <a:ext uri="{28A0092B-C50C-407E-A947-70E740481C1C}">
                <a14:useLocalDpi xmlns:a14="http://schemas.microsoft.com/office/drawing/2010/main" val="0"/>
              </a:ext>
            </a:extLst>
          </a:blip>
          <a:srcRect l="19913" t="-16922" r="19338" b="16921"/>
          <a:stretch/>
        </p:blipFill>
        <p:spPr bwMode="auto">
          <a:xfrm>
            <a:off x="0" y="1745495"/>
            <a:ext cx="4568407" cy="39481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1175D7-7CE7-4851-A444-BFC2DF9FE242}"/>
              </a:ext>
            </a:extLst>
          </p:cNvPr>
          <p:cNvSpPr txBox="1"/>
          <p:nvPr/>
        </p:nvSpPr>
        <p:spPr>
          <a:xfrm>
            <a:off x="7385206" y="2556551"/>
            <a:ext cx="4699000" cy="3516987"/>
          </a:xfrm>
          <a:prstGeom prst="round2SameRect">
            <a:avLst/>
          </a:prstGeom>
          <a:noFill/>
          <a:ln>
            <a:solidFill>
              <a:schemeClr val="accent1"/>
            </a:solidFill>
          </a:ln>
        </p:spPr>
        <p:txBody>
          <a:bodyPr wrap="square" rtlCol="0">
            <a:spAutoFit/>
          </a:bodyPr>
          <a:lstStyle/>
          <a:p>
            <a:r>
              <a:rPr lang="en-GB" sz="3600" dirty="0">
                <a:latin typeface="Arial" panose="020B0604020202020204" pitchFamily="34" charset="0"/>
                <a:cs typeface="Arial" panose="020B0604020202020204" pitchFamily="34" charset="0"/>
              </a:rPr>
              <a:t>15 mins - in groups</a:t>
            </a:r>
          </a:p>
          <a:p>
            <a:r>
              <a:rPr lang="en-GB" sz="36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What went well,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What didn’t go well</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What could be done differently?</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Any other points? </a:t>
            </a:r>
          </a:p>
        </p:txBody>
      </p:sp>
      <p:pic>
        <p:nvPicPr>
          <p:cNvPr id="6146" name="Picture 2">
            <a:extLst>
              <a:ext uri="{FF2B5EF4-FFF2-40B4-BE49-F238E27FC236}">
                <a16:creationId xmlns:a16="http://schemas.microsoft.com/office/drawing/2014/main" id="{0BF6C3FF-6BE2-4A66-AF93-5A7FFC93B6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1" y="2556551"/>
            <a:ext cx="3137055" cy="313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9205-9348-4962-A3F3-7AADD8E0324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Risk aversion or management</a:t>
            </a:r>
          </a:p>
        </p:txBody>
      </p:sp>
      <p:sp>
        <p:nvSpPr>
          <p:cNvPr id="3" name="Content Placeholder 2">
            <a:extLst>
              <a:ext uri="{FF2B5EF4-FFF2-40B4-BE49-F238E27FC236}">
                <a16:creationId xmlns:a16="http://schemas.microsoft.com/office/drawing/2014/main" id="{4581834D-A651-4514-AC4B-EDFC8E1C5894}"/>
              </a:ext>
            </a:extLst>
          </p:cNvPr>
          <p:cNvSpPr>
            <a:spLocks noGrp="1"/>
          </p:cNvSpPr>
          <p:nvPr>
            <p:ph idx="1"/>
          </p:nvPr>
        </p:nvSpPr>
        <p:spPr>
          <a:xfrm>
            <a:off x="266700" y="1929384"/>
            <a:ext cx="3175000" cy="1652016"/>
          </a:xfrm>
        </p:spPr>
        <p:txBody>
          <a:bodyPr>
            <a:normAutofit lnSpcReduction="10000"/>
          </a:bodyPr>
          <a:lstStyle/>
          <a:p>
            <a:r>
              <a:rPr lang="en-GB" sz="2400" dirty="0">
                <a:latin typeface="Arial" panose="020B0604020202020204" pitchFamily="34" charset="0"/>
                <a:cs typeface="Arial" panose="020B0604020202020204" pitchFamily="34" charset="0"/>
              </a:rPr>
              <a:t>Child/Young person’s needs vs. system’s needs? Why not both?</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79624AC-5F3D-42E3-8E29-1287FD7E28C2}"/>
              </a:ext>
            </a:extLst>
          </p:cNvPr>
          <p:cNvSpPr txBox="1"/>
          <p:nvPr/>
        </p:nvSpPr>
        <p:spPr>
          <a:xfrm>
            <a:off x="200428" y="4106249"/>
            <a:ext cx="2631672" cy="2308324"/>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Do you work together with other agencies around their contribution to managing risk?</a:t>
            </a:r>
          </a:p>
        </p:txBody>
      </p:sp>
      <p:pic>
        <p:nvPicPr>
          <p:cNvPr id="9" name="Picture 8">
            <a:extLst>
              <a:ext uri="{FF2B5EF4-FFF2-40B4-BE49-F238E27FC236}">
                <a16:creationId xmlns:a16="http://schemas.microsoft.com/office/drawing/2014/main" id="{8F555B6F-156B-4932-B449-80B7FD0A50F6}"/>
              </a:ext>
            </a:extLst>
          </p:cNvPr>
          <p:cNvPicPr>
            <a:picLocks noChangeAspect="1"/>
          </p:cNvPicPr>
          <p:nvPr/>
        </p:nvPicPr>
        <p:blipFill>
          <a:blip r:embed="rId2"/>
          <a:stretch>
            <a:fillRect/>
          </a:stretch>
        </p:blipFill>
        <p:spPr>
          <a:xfrm>
            <a:off x="3337007" y="2993503"/>
            <a:ext cx="1950891" cy="275825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42C654D-58A9-4A21-8A16-FE797B873137}"/>
              </a:ext>
            </a:extLst>
          </p:cNvPr>
          <p:cNvPicPr>
            <a:picLocks noChangeAspect="1"/>
          </p:cNvPicPr>
          <p:nvPr/>
        </p:nvPicPr>
        <p:blipFill>
          <a:blip r:embed="rId3"/>
          <a:stretch>
            <a:fillRect/>
          </a:stretch>
        </p:blipFill>
        <p:spPr>
          <a:xfrm>
            <a:off x="5523070" y="2993503"/>
            <a:ext cx="1985454" cy="2808254"/>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ECC873BA-F560-48E5-8CB3-4591B0917A2F}"/>
              </a:ext>
            </a:extLst>
          </p:cNvPr>
          <p:cNvSpPr txBox="1"/>
          <p:nvPr/>
        </p:nvSpPr>
        <p:spPr>
          <a:xfrm>
            <a:off x="7743697" y="2110474"/>
            <a:ext cx="4346703" cy="4524315"/>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19. Early intervention to address underlying causes of disruptive behaviour should include an assessment of whether appropriate provision is in place to support any SEN or disability that a pupil may have. The head teacher should also consider the use of a multi-agency assessment for a pupil who demonstrates persistent disruptive behaviour.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Such assessments may pick up unidentified SEN but the scope of the assessment could go further, for example, by seeking to identify mental health or family problems.</a:t>
            </a:r>
          </a:p>
        </p:txBody>
      </p:sp>
    </p:spTree>
    <p:extLst>
      <p:ext uri="{BB962C8B-B14F-4D97-AF65-F5344CB8AC3E}">
        <p14:creationId xmlns:p14="http://schemas.microsoft.com/office/powerpoint/2010/main" val="97944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9205-9348-4962-A3F3-7AADD8E0324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next?</a:t>
            </a:r>
          </a:p>
        </p:txBody>
      </p:sp>
      <p:sp>
        <p:nvSpPr>
          <p:cNvPr id="3" name="Content Placeholder 2">
            <a:extLst>
              <a:ext uri="{FF2B5EF4-FFF2-40B4-BE49-F238E27FC236}">
                <a16:creationId xmlns:a16="http://schemas.microsoft.com/office/drawing/2014/main" id="{4581834D-A651-4514-AC4B-EDFC8E1C5894}"/>
              </a:ext>
            </a:extLst>
          </p:cNvPr>
          <p:cNvSpPr>
            <a:spLocks noGrp="1"/>
          </p:cNvSpPr>
          <p:nvPr>
            <p:ph idx="1"/>
          </p:nvPr>
        </p:nvSpPr>
        <p:spPr>
          <a:xfrm>
            <a:off x="5702300" y="2107184"/>
            <a:ext cx="6235700" cy="4636516"/>
          </a:xfrm>
          <a:prstGeom prst="round2SameRect">
            <a:avLst/>
          </a:prstGeom>
          <a:ln>
            <a:solidFill>
              <a:schemeClr val="accent1"/>
            </a:solidFill>
          </a:ln>
        </p:spPr>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Systems change:</a:t>
            </a:r>
          </a:p>
          <a:p>
            <a:pPr marL="0" indent="0">
              <a:buNone/>
            </a:pPr>
            <a:endParaRPr lang="en-GB"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What would you think could be done to ensure collective ownership?</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What are your priorities?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Are there gaps in awareness/ knowledge? What CPD/Training does the workforce require?</a:t>
            </a:r>
            <a:endParaRPr lang="en-GB" dirty="0">
              <a:latin typeface="Arial" panose="020B0604020202020204" pitchFamily="34" charset="0"/>
              <a:cs typeface="Arial" panose="020B0604020202020204" pitchFamily="34" charset="0"/>
            </a:endParaRPr>
          </a:p>
        </p:txBody>
      </p:sp>
      <p:pic>
        <p:nvPicPr>
          <p:cNvPr id="7170" name="Picture 2" descr="See the source image">
            <a:extLst>
              <a:ext uri="{FF2B5EF4-FFF2-40B4-BE49-F238E27FC236}">
                <a16:creationId xmlns:a16="http://schemas.microsoft.com/office/drawing/2014/main" id="{4455A967-A60D-4DA6-BA85-F659A3C662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 t="10362" r="6521" b="15435"/>
          <a:stretch/>
        </p:blipFill>
        <p:spPr bwMode="auto">
          <a:xfrm>
            <a:off x="1332422" y="2011426"/>
            <a:ext cx="3036378" cy="24140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0B41567-B831-4CB0-9A5C-5137FB77627A}"/>
              </a:ext>
            </a:extLst>
          </p:cNvPr>
          <p:cNvPicPr>
            <a:picLocks noChangeAspect="1"/>
          </p:cNvPicPr>
          <p:nvPr/>
        </p:nvPicPr>
        <p:blipFill>
          <a:blip r:embed="rId4"/>
          <a:stretch>
            <a:fillRect/>
          </a:stretch>
        </p:blipFill>
        <p:spPr>
          <a:xfrm>
            <a:off x="1822450" y="4349750"/>
            <a:ext cx="2393950" cy="2393950"/>
          </a:xfrm>
          <a:prstGeom prst="rect">
            <a:avLst/>
          </a:prstGeom>
        </p:spPr>
      </p:pic>
    </p:spTree>
    <p:extLst>
      <p:ext uri="{BB962C8B-B14F-4D97-AF65-F5344CB8AC3E}">
        <p14:creationId xmlns:p14="http://schemas.microsoft.com/office/powerpoint/2010/main" val="377657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1DBA-D0CE-4B46-813F-FFB19FAD0389}"/>
              </a:ext>
            </a:extLst>
          </p:cNvPr>
          <p:cNvSpPr>
            <a:spLocks noGrp="1"/>
          </p:cNvSpPr>
          <p:nvPr>
            <p:ph type="title"/>
          </p:nvPr>
        </p:nvSpPr>
        <p:spPr/>
        <p:txBody>
          <a:bodyPr/>
          <a:lstStyle/>
          <a:p>
            <a:r>
              <a:rPr lang="en-GB" dirty="0">
                <a:latin typeface="Arial Black" panose="020B0A04020102020204" pitchFamily="34" charset="0"/>
              </a:rPr>
              <a:t>Agenda	</a:t>
            </a:r>
          </a:p>
        </p:txBody>
      </p:sp>
      <p:sp>
        <p:nvSpPr>
          <p:cNvPr id="3" name="Content Placeholder 2">
            <a:extLst>
              <a:ext uri="{FF2B5EF4-FFF2-40B4-BE49-F238E27FC236}">
                <a16:creationId xmlns:a16="http://schemas.microsoft.com/office/drawing/2014/main" id="{B586CC0C-DAC8-4557-ABFB-5D39F7B35A41}"/>
              </a:ext>
            </a:extLst>
          </p:cNvPr>
          <p:cNvSpPr>
            <a:spLocks noGrp="1"/>
          </p:cNvSpPr>
          <p:nvPr>
            <p:ph idx="1"/>
          </p:nvPr>
        </p:nvSpPr>
        <p:spPr>
          <a:xfrm>
            <a:off x="482600" y="1980184"/>
            <a:ext cx="9512300" cy="4251960"/>
          </a:xfrm>
        </p:spPr>
        <p:txBody>
          <a:bodyPr>
            <a:normAutofit/>
          </a:bodyPr>
          <a:lstStyle/>
          <a:p>
            <a:r>
              <a:rPr lang="en-GB" sz="3200" dirty="0">
                <a:latin typeface="Arial Black" panose="020B0A04020102020204" pitchFamily="34" charset="0"/>
              </a:rPr>
              <a:t>Introduction</a:t>
            </a:r>
          </a:p>
          <a:p>
            <a:r>
              <a:rPr lang="en-GB" sz="3200" dirty="0">
                <a:latin typeface="Arial Black" panose="020B0A04020102020204" pitchFamily="34" charset="0"/>
              </a:rPr>
              <a:t>Context/Feedback</a:t>
            </a:r>
          </a:p>
          <a:p>
            <a:pPr marL="0" indent="0">
              <a:buNone/>
            </a:pPr>
            <a:r>
              <a:rPr lang="en-GB" sz="2400" dirty="0">
                <a:latin typeface="Arial Black" panose="020B0A04020102020204" pitchFamily="34" charset="0"/>
              </a:rPr>
              <a:t> - Transitions – Age and status</a:t>
            </a:r>
          </a:p>
          <a:p>
            <a:pPr marL="0" indent="0">
              <a:buNone/>
            </a:pPr>
            <a:r>
              <a:rPr lang="en-GB" sz="2400" dirty="0">
                <a:latin typeface="Arial Black" panose="020B0A04020102020204" pitchFamily="34" charset="0"/>
              </a:rPr>
              <a:t> - Learning from statutory reviews/ belonging strategy</a:t>
            </a:r>
          </a:p>
          <a:p>
            <a:pPr marL="0" indent="0">
              <a:buNone/>
            </a:pPr>
            <a:r>
              <a:rPr lang="en-GB" sz="2400" dirty="0">
                <a:latin typeface="Arial Black" panose="020B0A04020102020204" pitchFamily="34" charset="0"/>
              </a:rPr>
              <a:t> - Information sharing</a:t>
            </a:r>
          </a:p>
          <a:p>
            <a:pPr marL="0" indent="0">
              <a:buNone/>
            </a:pPr>
            <a:endParaRPr lang="en-GB" sz="3200" dirty="0">
              <a:latin typeface="Arial Black" panose="020B0A04020102020204" pitchFamily="34" charset="0"/>
            </a:endParaRPr>
          </a:p>
          <a:p>
            <a:r>
              <a:rPr lang="en-GB" sz="3200" dirty="0">
                <a:latin typeface="Arial Black" panose="020B0A04020102020204" pitchFamily="34" charset="0"/>
              </a:rPr>
              <a:t>What next?</a:t>
            </a:r>
            <a:endParaRPr lang="en-GB" sz="4000" dirty="0"/>
          </a:p>
          <a:p>
            <a:endParaRPr lang="en-GB" dirty="0"/>
          </a:p>
        </p:txBody>
      </p:sp>
    </p:spTree>
    <p:extLst>
      <p:ext uri="{BB962C8B-B14F-4D97-AF65-F5344CB8AC3E}">
        <p14:creationId xmlns:p14="http://schemas.microsoft.com/office/powerpoint/2010/main" val="16633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431F58-FA09-4E3A-A867-D9B4404178E5}"/>
              </a:ext>
            </a:extLst>
          </p:cNvPr>
          <p:cNvSpPr>
            <a:spLocks noGrp="1"/>
          </p:cNvSpPr>
          <p:nvPr>
            <p:ph type="title"/>
          </p:nvPr>
        </p:nvSpPr>
        <p:spPr>
          <a:xfrm>
            <a:off x="640080" y="325369"/>
            <a:ext cx="4368602" cy="1956841"/>
          </a:xfrm>
        </p:spPr>
        <p:txBody>
          <a:bodyPr anchor="b">
            <a:normAutofit/>
          </a:bodyPr>
          <a:lstStyle/>
          <a:p>
            <a:pPr>
              <a:lnSpc>
                <a:spcPct val="90000"/>
              </a:lnSpc>
            </a:pPr>
            <a:r>
              <a:rPr lang="en-GB" sz="4100">
                <a:latin typeface="Arial Black" panose="020B0A04020102020204" pitchFamily="34" charset="0"/>
              </a:rPr>
              <a:t>Introductions	</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56946"/>
          </a:solidFill>
          <a:ln w="38100" cap="rnd">
            <a:solidFill>
              <a:srgbClr val="F5694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79DE00-B591-49E7-9716-A2CD43E6A5F5}"/>
              </a:ext>
            </a:extLst>
          </p:cNvPr>
          <p:cNvSpPr>
            <a:spLocks noGrp="1"/>
          </p:cNvSpPr>
          <p:nvPr>
            <p:ph idx="1"/>
          </p:nvPr>
        </p:nvSpPr>
        <p:spPr>
          <a:xfrm>
            <a:off x="640080" y="2872899"/>
            <a:ext cx="4243589" cy="3320668"/>
          </a:xfrm>
        </p:spPr>
        <p:txBody>
          <a:bodyPr>
            <a:normAutofit lnSpcReduction="10000"/>
          </a:bodyPr>
          <a:lstStyle/>
          <a:p>
            <a:pPr>
              <a:lnSpc>
                <a:spcPct val="100000"/>
              </a:lnSpc>
            </a:pPr>
            <a:r>
              <a:rPr lang="en-GB" sz="2000" dirty="0">
                <a:latin typeface="Arial" panose="020B0604020202020204" pitchFamily="34" charset="0"/>
                <a:cs typeface="Arial" panose="020B0604020202020204" pitchFamily="34" charset="0"/>
              </a:rPr>
              <a:t>KBSP Education Reference Group</a:t>
            </a:r>
          </a:p>
          <a:p>
            <a:pPr>
              <a:lnSpc>
                <a:spcPct val="100000"/>
              </a:lnSpc>
            </a:pPr>
            <a:r>
              <a:rPr lang="en-GB" sz="2000" dirty="0">
                <a:latin typeface="Arial" panose="020B0604020202020204" pitchFamily="34" charset="0"/>
                <a:cs typeface="Arial" panose="020B0604020202020204" pitchFamily="34" charset="0"/>
              </a:rPr>
              <a:t>Statutory agency reps– Education and Skills and Children and Families Teams, Youth Offending. Police, </a:t>
            </a:r>
          </a:p>
          <a:p>
            <a:pPr>
              <a:lnSpc>
                <a:spcPct val="100000"/>
              </a:lnSpc>
            </a:pPr>
            <a:r>
              <a:rPr lang="en-GB" sz="2000" dirty="0">
                <a:latin typeface="Arial" panose="020B0604020202020204" pitchFamily="34" charset="0"/>
                <a:cs typeface="Arial" panose="020B0604020202020204" pitchFamily="34" charset="0"/>
              </a:rPr>
              <a:t>Post 16 settings  - colleges, AP providers, Sixth Form</a:t>
            </a:r>
          </a:p>
          <a:p>
            <a:pPr>
              <a:lnSpc>
                <a:spcPct val="100000"/>
              </a:lnSpc>
            </a:pPr>
            <a:r>
              <a:rPr lang="en-GB" sz="2000" dirty="0">
                <a:latin typeface="Arial" panose="020B0604020202020204" pitchFamily="34" charset="0"/>
                <a:cs typeface="Arial" panose="020B0604020202020204" pitchFamily="34" charset="0"/>
              </a:rPr>
              <a:t>Secondary settings – academies, AP providers</a:t>
            </a:r>
          </a:p>
          <a:p>
            <a:pPr marL="0" indent="0">
              <a:lnSpc>
                <a:spcPct val="100000"/>
              </a:lnSpc>
              <a:buNone/>
            </a:pPr>
            <a:endParaRPr lang="en-GB"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0DD66FF-984A-4696-94CC-31D369BBBDC6}"/>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6613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AB1DBA-D0CE-4B46-813F-FFB19FAD0389}"/>
              </a:ext>
            </a:extLst>
          </p:cNvPr>
          <p:cNvSpPr>
            <a:spLocks noGrp="1"/>
          </p:cNvSpPr>
          <p:nvPr>
            <p:ph type="title"/>
          </p:nvPr>
        </p:nvSpPr>
        <p:spPr>
          <a:xfrm>
            <a:off x="162837" y="101685"/>
            <a:ext cx="8096339" cy="641609"/>
          </a:xfrm>
        </p:spPr>
        <p:txBody>
          <a:bodyPr anchor="b">
            <a:normAutofit fontScale="90000"/>
          </a:bodyPr>
          <a:lstStyle/>
          <a:p>
            <a:pPr>
              <a:lnSpc>
                <a:spcPct val="90000"/>
              </a:lnSpc>
            </a:pPr>
            <a:r>
              <a:rPr lang="en-GB" sz="4000" dirty="0">
                <a:latin typeface="Arial" panose="020B0604020202020204" pitchFamily="34" charset="0"/>
                <a:cs typeface="Arial" panose="020B0604020202020204" pitchFamily="34" charset="0"/>
              </a:rPr>
              <a:t>Context - Age/Status and Transitions</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EAE776"/>
          </a:solidFill>
          <a:ln w="38100" cap="rnd">
            <a:solidFill>
              <a:srgbClr val="EAE77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86CC0C-DAC8-4557-ABFB-5D39F7B35A41}"/>
              </a:ext>
            </a:extLst>
          </p:cNvPr>
          <p:cNvSpPr>
            <a:spLocks noGrp="1"/>
          </p:cNvSpPr>
          <p:nvPr>
            <p:ph idx="1"/>
          </p:nvPr>
        </p:nvSpPr>
        <p:spPr>
          <a:xfrm>
            <a:off x="187891" y="2756951"/>
            <a:ext cx="4727010" cy="3999363"/>
          </a:xfrm>
          <a:prstGeom prst="round2DiagRect">
            <a:avLst/>
          </a:prstGeom>
        </p:spPr>
        <p:style>
          <a:lnRef idx="2">
            <a:schemeClr val="accent1"/>
          </a:lnRef>
          <a:fillRef idx="1">
            <a:schemeClr val="lt1"/>
          </a:fillRef>
          <a:effectRef idx="0">
            <a:schemeClr val="accent1"/>
          </a:effectRef>
          <a:fontRef idx="minor">
            <a:schemeClr val="dk1"/>
          </a:fontRef>
        </p:style>
        <p:txBody>
          <a:bodyPr anchor="t">
            <a:normAutofit lnSpcReduction="10000"/>
          </a:bodyPr>
          <a:lstStyle/>
          <a:p>
            <a:pPr marL="0" indent="0">
              <a:buNone/>
            </a:pPr>
            <a:r>
              <a:rPr lang="en-GB" sz="2400" dirty="0">
                <a:latin typeface="Arial" panose="020B0604020202020204" pitchFamily="34" charset="0"/>
                <a:cs typeface="Arial" panose="020B0604020202020204" pitchFamily="34" charset="0"/>
              </a:rPr>
              <a:t>10 mins in break out rooms </a:t>
            </a:r>
          </a:p>
          <a:p>
            <a:pPr marL="0" indent="0">
              <a:buNone/>
            </a:pPr>
            <a:r>
              <a:rPr lang="en-GB" sz="2000" dirty="0">
                <a:latin typeface="Arial" panose="020B0604020202020204" pitchFamily="34" charset="0"/>
                <a:cs typeface="Arial" panose="020B0604020202020204" pitchFamily="34" charset="0"/>
              </a:rPr>
              <a:t>In your experience where do you think the areas of vulnerability are for….</a:t>
            </a:r>
          </a:p>
          <a:p>
            <a:pPr marL="0" indent="0">
              <a:buNone/>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Professionals?</a:t>
            </a:r>
          </a:p>
          <a:p>
            <a:pPr marL="457200" indent="-457200">
              <a:buFont typeface="+mj-lt"/>
              <a:buAutoNum type="arabicPeriod"/>
            </a:pPr>
            <a:r>
              <a:rPr lang="en-GB" sz="2000" dirty="0">
                <a:latin typeface="Arial" panose="020B0604020202020204" pitchFamily="34" charset="0"/>
                <a:cs typeface="Arial" panose="020B0604020202020204" pitchFamily="34" charset="0"/>
              </a:rPr>
              <a:t>Systems/Organisations?</a:t>
            </a:r>
          </a:p>
          <a:p>
            <a:pPr marL="457200" indent="-457200">
              <a:buFont typeface="+mj-lt"/>
              <a:buAutoNum type="arabicPeriod"/>
            </a:pPr>
            <a:r>
              <a:rPr lang="en-GB" sz="2000" dirty="0">
                <a:latin typeface="Arial" panose="020B0604020202020204" pitchFamily="34" charset="0"/>
                <a:cs typeface="Arial" panose="020B0604020202020204" pitchFamily="34" charset="0"/>
              </a:rPr>
              <a:t>Children/Young people/ Adolescents?</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0" indent="0">
              <a:buNone/>
            </a:pPr>
            <a:endParaRPr lang="en-GB" sz="2400" dirty="0">
              <a:latin typeface="Arial Black" panose="020B0A04020102020204" pitchFamily="34" charset="0"/>
            </a:endParaRPr>
          </a:p>
          <a:p>
            <a:endParaRPr lang="en-GB" sz="2400" dirty="0">
              <a:latin typeface="Arial Black" panose="020B0A04020102020204" pitchFamily="34" charset="0"/>
            </a:endParaRPr>
          </a:p>
          <a:p>
            <a:pPr marL="0" indent="0">
              <a:buNone/>
            </a:pPr>
            <a:endParaRPr lang="en-GB" sz="2400" dirty="0"/>
          </a:p>
          <a:p>
            <a:endParaRPr lang="en-GB" sz="2400" dirty="0"/>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sp>
        <p:nvSpPr>
          <p:cNvPr id="10" name="TextBox 9">
            <a:extLst>
              <a:ext uri="{FF2B5EF4-FFF2-40B4-BE49-F238E27FC236}">
                <a16:creationId xmlns:a16="http://schemas.microsoft.com/office/drawing/2014/main" id="{2FA4234C-C651-4022-875B-6C242144ABC3}"/>
              </a:ext>
            </a:extLst>
          </p:cNvPr>
          <p:cNvSpPr txBox="1"/>
          <p:nvPr/>
        </p:nvSpPr>
        <p:spPr>
          <a:xfrm>
            <a:off x="148095" y="979079"/>
            <a:ext cx="7898626" cy="1323439"/>
          </a:xfrm>
          <a:prstGeom prst="rect">
            <a:avLst/>
          </a:prstGeom>
          <a:noFill/>
        </p:spPr>
        <p:txBody>
          <a:bodyPr wrap="square">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Adolescents/Children/young people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Child protection vs. Making Safeguarding Personal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CLA/SEN – 0-25</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Children who have, has had or are in need of a social worker</a:t>
            </a:r>
          </a:p>
        </p:txBody>
      </p:sp>
      <p:pic>
        <p:nvPicPr>
          <p:cNvPr id="1026" name="Picture 2">
            <a:extLst>
              <a:ext uri="{FF2B5EF4-FFF2-40B4-BE49-F238E27FC236}">
                <a16:creationId xmlns:a16="http://schemas.microsoft.com/office/drawing/2014/main" id="{0422CBEE-EEE5-4004-86D3-FE7D36137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75663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e the source image">
            <a:extLst>
              <a:ext uri="{FF2B5EF4-FFF2-40B4-BE49-F238E27FC236}">
                <a16:creationId xmlns:a16="http://schemas.microsoft.com/office/drawing/2014/main" id="{60606E08-09A9-4EE2-AC30-DBF36FCF919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254" b="75238" l="25917" r="75083">
                        <a14:foregroundMark x1="34167" y1="58254" x2="31167" y2="60000"/>
                        <a14:foregroundMark x1="28000" y1="66667" x2="28000" y2="66667"/>
                        <a14:foregroundMark x1="29833" y1="66190" x2="29833" y2="66190"/>
                        <a14:foregroundMark x1="30083" y1="66190" x2="30083" y2="66190"/>
                        <a14:foregroundMark x1="31917" y1="60952" x2="34000" y2="55238"/>
                        <a14:foregroundMark x1="31667" y1="58254" x2="25083" y2="71111"/>
                        <a14:foregroundMark x1="25083" y1="71111" x2="41122" y2="73704"/>
                        <a14:foregroundMark x1="74130" y1="72278" x2="70333" y2="60476"/>
                        <a14:foregroundMark x1="51667" y1="63175" x2="40667" y2="66667"/>
                        <a14:foregroundMark x1="40667" y1="66667" x2="39000" y2="66190"/>
                        <a14:foregroundMark x1="39000" y1="66984" x2="49417" y2="60476"/>
                        <a14:foregroundMark x1="49417" y1="60476" x2="68750" y2="62698"/>
                        <a14:foregroundMark x1="68750" y1="62698" x2="59250" y2="69841"/>
                        <a14:foregroundMark x1="59250" y1="69841" x2="47333" y2="68889"/>
                        <a14:foregroundMark x1="44547" y1="71972" x2="62500" y2="63968"/>
                        <a14:foregroundMark x1="62500" y1="63968" x2="41000" y2="58095"/>
                        <a14:foregroundMark x1="41000" y1="58095" x2="37417" y2="63175"/>
                        <a14:foregroundMark x1="40917" y1="64921" x2="41833" y2="63175"/>
                        <a14:backgroundMark x1="52000" y1="76349" x2="70917" y2="77937"/>
                        <a14:backgroundMark x1="70917" y1="77937" x2="57833" y2="75873"/>
                        <a14:backgroundMark x1="68750" y1="76349" x2="75417" y2="75397"/>
                        <a14:backgroundMark x1="53250" y1="73810" x2="53250" y2="73810"/>
                        <a14:backgroundMark x1="52000" y1="75079" x2="41750" y2="75556"/>
                      </a14:backgroundRemoval>
                    </a14:imgEffect>
                  </a14:imgLayer>
                </a14:imgProps>
              </a:ext>
              <a:ext uri="{28A0092B-C50C-407E-A947-70E740481C1C}">
                <a14:useLocalDpi xmlns:a14="http://schemas.microsoft.com/office/drawing/2010/main" val="0"/>
              </a:ext>
            </a:extLst>
          </a:blip>
          <a:srcRect l="19913" t="-16922" r="19338" b="16921"/>
          <a:stretch/>
        </p:blipFill>
        <p:spPr bwMode="auto">
          <a:xfrm>
            <a:off x="4914901" y="2209524"/>
            <a:ext cx="3131820" cy="270662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A2FCD16-FB61-4870-9C8E-EF7C6FA92A4B}"/>
              </a:ext>
            </a:extLst>
          </p:cNvPr>
          <p:cNvPicPr>
            <a:picLocks noChangeAspect="1"/>
          </p:cNvPicPr>
          <p:nvPr/>
        </p:nvPicPr>
        <p:blipFill>
          <a:blip r:embed="rId8"/>
          <a:stretch>
            <a:fillRect/>
          </a:stretch>
        </p:blipFill>
        <p:spPr>
          <a:xfrm>
            <a:off x="8239063" y="1576469"/>
            <a:ext cx="3604134" cy="1124284"/>
          </a:xfrm>
          <a:prstGeom prst="rect">
            <a:avLst/>
          </a:prstGeom>
        </p:spPr>
      </p:pic>
      <p:pic>
        <p:nvPicPr>
          <p:cNvPr id="15" name="Picture 14">
            <a:extLst>
              <a:ext uri="{FF2B5EF4-FFF2-40B4-BE49-F238E27FC236}">
                <a16:creationId xmlns:a16="http://schemas.microsoft.com/office/drawing/2014/main" id="{9A734EA0-5F07-4B3A-B486-E99679644B0B}"/>
              </a:ext>
            </a:extLst>
          </p:cNvPr>
          <p:cNvPicPr>
            <a:picLocks noChangeAspect="1"/>
          </p:cNvPicPr>
          <p:nvPr/>
        </p:nvPicPr>
        <p:blipFill>
          <a:blip r:embed="rId9"/>
          <a:stretch>
            <a:fillRect/>
          </a:stretch>
        </p:blipFill>
        <p:spPr>
          <a:xfrm>
            <a:off x="8219786" y="2761167"/>
            <a:ext cx="3617214" cy="1131572"/>
          </a:xfrm>
          <a:prstGeom prst="rect">
            <a:avLst/>
          </a:prstGeom>
        </p:spPr>
      </p:pic>
      <p:pic>
        <p:nvPicPr>
          <p:cNvPr id="16" name="Picture 15">
            <a:extLst>
              <a:ext uri="{FF2B5EF4-FFF2-40B4-BE49-F238E27FC236}">
                <a16:creationId xmlns:a16="http://schemas.microsoft.com/office/drawing/2014/main" id="{5B6B24BD-7FA8-4BAA-BB6D-A81AD1B57CD4}"/>
              </a:ext>
            </a:extLst>
          </p:cNvPr>
          <p:cNvPicPr>
            <a:picLocks noChangeAspect="1"/>
          </p:cNvPicPr>
          <p:nvPr/>
        </p:nvPicPr>
        <p:blipFill>
          <a:blip r:embed="rId10"/>
          <a:stretch>
            <a:fillRect/>
          </a:stretch>
        </p:blipFill>
        <p:spPr>
          <a:xfrm>
            <a:off x="8218949" y="3952977"/>
            <a:ext cx="3596606" cy="1082145"/>
          </a:xfrm>
          <a:prstGeom prst="rect">
            <a:avLst/>
          </a:prstGeom>
        </p:spPr>
      </p:pic>
      <p:pic>
        <p:nvPicPr>
          <p:cNvPr id="17" name="Picture 16">
            <a:extLst>
              <a:ext uri="{FF2B5EF4-FFF2-40B4-BE49-F238E27FC236}">
                <a16:creationId xmlns:a16="http://schemas.microsoft.com/office/drawing/2014/main" id="{D335D9DD-2889-40D3-953A-46A5A414752A}"/>
              </a:ext>
            </a:extLst>
          </p:cNvPr>
          <p:cNvPicPr>
            <a:picLocks noChangeAspect="1"/>
          </p:cNvPicPr>
          <p:nvPr/>
        </p:nvPicPr>
        <p:blipFill rotWithShape="1">
          <a:blip r:embed="rId11"/>
          <a:srcRect r="11673"/>
          <a:stretch/>
        </p:blipFill>
        <p:spPr>
          <a:xfrm>
            <a:off x="8239063" y="5070985"/>
            <a:ext cx="3596608" cy="1055958"/>
          </a:xfrm>
          <a:prstGeom prst="rect">
            <a:avLst/>
          </a:prstGeom>
        </p:spPr>
      </p:pic>
      <p:pic>
        <p:nvPicPr>
          <p:cNvPr id="18" name="Picture 17">
            <a:extLst>
              <a:ext uri="{FF2B5EF4-FFF2-40B4-BE49-F238E27FC236}">
                <a16:creationId xmlns:a16="http://schemas.microsoft.com/office/drawing/2014/main" id="{D388B03A-2C50-4955-B90D-F9FDA1EC34FF}"/>
              </a:ext>
            </a:extLst>
          </p:cNvPr>
          <p:cNvPicPr>
            <a:picLocks noChangeAspect="1"/>
          </p:cNvPicPr>
          <p:nvPr/>
        </p:nvPicPr>
        <p:blipFill>
          <a:blip r:embed="rId12"/>
          <a:stretch>
            <a:fillRect/>
          </a:stretch>
        </p:blipFill>
        <p:spPr>
          <a:xfrm>
            <a:off x="8259177" y="797750"/>
            <a:ext cx="3555392" cy="706520"/>
          </a:xfrm>
          <a:prstGeom prst="rect">
            <a:avLst/>
          </a:prstGeom>
        </p:spPr>
      </p:pic>
    </p:spTree>
    <p:extLst>
      <p:ext uri="{BB962C8B-B14F-4D97-AF65-F5344CB8AC3E}">
        <p14:creationId xmlns:p14="http://schemas.microsoft.com/office/powerpoint/2010/main" val="389656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A72C-438A-4A5C-807B-1B4ABB2FE4B6}"/>
              </a:ext>
            </a:extLst>
          </p:cNvPr>
          <p:cNvSpPr>
            <a:spLocks noGrp="1"/>
          </p:cNvSpPr>
          <p:nvPr>
            <p:ph type="title"/>
          </p:nvPr>
        </p:nvSpPr>
        <p:spPr/>
        <p:txBody>
          <a:bodyPr/>
          <a:lstStyle/>
          <a:p>
            <a:r>
              <a:rPr lang="en-GB" dirty="0">
                <a:latin typeface="Arial"/>
                <a:cs typeface="Arial"/>
              </a:rPr>
              <a:t>Context</a:t>
            </a:r>
          </a:p>
        </p:txBody>
      </p:sp>
      <p:sp>
        <p:nvSpPr>
          <p:cNvPr id="3" name="Content Placeholder 2">
            <a:extLst>
              <a:ext uri="{FF2B5EF4-FFF2-40B4-BE49-F238E27FC236}">
                <a16:creationId xmlns:a16="http://schemas.microsoft.com/office/drawing/2014/main" id="{98B64E49-9CD2-4A53-9E39-18BC5D1D99A1}"/>
              </a:ext>
            </a:extLst>
          </p:cNvPr>
          <p:cNvSpPr>
            <a:spLocks noGrp="1"/>
          </p:cNvSpPr>
          <p:nvPr>
            <p:ph idx="1"/>
          </p:nvPr>
        </p:nvSpPr>
        <p:spPr>
          <a:xfrm>
            <a:off x="748361" y="2145952"/>
            <a:ext cx="4337303" cy="4251960"/>
          </a:xfrm>
        </p:spPr>
        <p:txBody>
          <a:bodyPr vert="horz" lIns="91440" tIns="45720" rIns="91440" bIns="45720" rtlCol="0" anchor="t">
            <a:normAutofit fontScale="92500" lnSpcReduction="20000"/>
          </a:bodyPr>
          <a:lstStyle/>
          <a:p>
            <a:r>
              <a:rPr lang="en-GB" sz="2000" dirty="0">
                <a:latin typeface="Arial" panose="020B0604020202020204" pitchFamily="34" charset="0"/>
                <a:cs typeface="Arial" panose="020B0604020202020204" pitchFamily="34" charset="0"/>
              </a:rPr>
              <a:t>7 x Rapid reviews – involving school aged children and young people. (6 criminal exploitation/serious youth violence, 1 honour based abuse/forced marriage)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1 non-statutory review (harmful sexualised behaviour)</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Practice concerns raised across the city around increased incidents of serious youth violence, exploitation, mental health and peer on peer harm.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Df"/>
            </a:endParaRPr>
          </a:p>
        </p:txBody>
      </p:sp>
      <p:pic>
        <p:nvPicPr>
          <p:cNvPr id="5" name="Picture 4">
            <a:hlinkClick r:id="rId3"/>
            <a:extLst>
              <a:ext uri="{FF2B5EF4-FFF2-40B4-BE49-F238E27FC236}">
                <a16:creationId xmlns:a16="http://schemas.microsoft.com/office/drawing/2014/main" id="{818ACEC1-BF88-497D-A896-4F3D866B6103}"/>
              </a:ext>
            </a:extLst>
          </p:cNvPr>
          <p:cNvPicPr>
            <a:picLocks noChangeAspect="1"/>
          </p:cNvPicPr>
          <p:nvPr/>
        </p:nvPicPr>
        <p:blipFill>
          <a:blip r:embed="rId4"/>
          <a:stretch>
            <a:fillRect/>
          </a:stretch>
        </p:blipFill>
        <p:spPr>
          <a:xfrm>
            <a:off x="6837842" y="2051360"/>
            <a:ext cx="4605797" cy="2953457"/>
          </a:xfrm>
          <a:prstGeom prst="rect">
            <a:avLst/>
          </a:prstGeom>
        </p:spPr>
      </p:pic>
      <p:sp>
        <p:nvSpPr>
          <p:cNvPr id="9" name="TextBox 8">
            <a:extLst>
              <a:ext uri="{FF2B5EF4-FFF2-40B4-BE49-F238E27FC236}">
                <a16:creationId xmlns:a16="http://schemas.microsoft.com/office/drawing/2014/main" id="{49D65F72-7952-4AB9-90DA-4C7DD896A61E}"/>
              </a:ext>
            </a:extLst>
          </p:cNvPr>
          <p:cNvSpPr txBox="1"/>
          <p:nvPr/>
        </p:nvSpPr>
        <p:spPr>
          <a:xfrm>
            <a:off x="6533148" y="5076285"/>
            <a:ext cx="5215186" cy="1661993"/>
          </a:xfrm>
          <a:prstGeom prst="rect">
            <a:avLst/>
          </a:prstGeom>
          <a:noFill/>
        </p:spPr>
        <p:txBody>
          <a:bodyPr wrap="square">
            <a:spAutoFit/>
          </a:bodyPr>
          <a:lstStyle/>
          <a:p>
            <a:pPr algn="ctr"/>
            <a:r>
              <a:rPr lang="en-GB" sz="1400" b="1" dirty="0">
                <a:latin typeface="Arial" panose="020B0604020202020204" pitchFamily="34" charset="0"/>
                <a:cs typeface="Arial" panose="020B0604020202020204" pitchFamily="34" charset="0"/>
              </a:rPr>
              <a:t>Learning Event for Bristol Practitioners - Monday 13th December 2021 13:30 – 14:30</a:t>
            </a:r>
          </a:p>
          <a:p>
            <a:endParaRPr lang="en-GB" sz="14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Join Zoom Meeting</a:t>
            </a:r>
          </a:p>
          <a:p>
            <a:r>
              <a:rPr lang="en-GB" sz="1200" dirty="0">
                <a:latin typeface="Arial" panose="020B0604020202020204" pitchFamily="34" charset="0"/>
                <a:cs typeface="Arial" panose="020B0604020202020204" pitchFamily="34" charset="0"/>
                <a:hlinkClick r:id="rId5"/>
              </a:rPr>
              <a:t>https://zoom.us/j/97660929052?pwd=UDBOQ0JwVWxQd2NXWFNIeFJvdXJBUT09</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Meeting ID: 976 6092 9052</a:t>
            </a:r>
          </a:p>
          <a:p>
            <a:r>
              <a:rPr lang="en-GB" sz="1200" dirty="0">
                <a:latin typeface="Arial" panose="020B0604020202020204" pitchFamily="34" charset="0"/>
                <a:cs typeface="Arial" panose="020B0604020202020204" pitchFamily="34" charset="0"/>
              </a:rPr>
              <a:t>Passcode: 491006</a:t>
            </a:r>
          </a:p>
        </p:txBody>
      </p:sp>
    </p:spTree>
    <p:extLst>
      <p:ext uri="{BB962C8B-B14F-4D97-AF65-F5344CB8AC3E}">
        <p14:creationId xmlns:p14="http://schemas.microsoft.com/office/powerpoint/2010/main" val="352811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492DF95-B560-48CC-B084-2D517D7E188B}"/>
              </a:ext>
            </a:extLst>
          </p:cNvPr>
          <p:cNvPicPr>
            <a:picLocks noChangeAspect="1"/>
          </p:cNvPicPr>
          <p:nvPr/>
        </p:nvPicPr>
        <p:blipFill rotWithShape="1">
          <a:blip r:embed="rId3"/>
          <a:srcRect l="33926" r="654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TextBox 8">
            <a:extLst>
              <a:ext uri="{FF2B5EF4-FFF2-40B4-BE49-F238E27FC236}">
                <a16:creationId xmlns:a16="http://schemas.microsoft.com/office/drawing/2014/main" id="{AA014787-549F-4C6A-BEB5-C3319C07D794}"/>
              </a:ext>
            </a:extLst>
          </p:cNvPr>
          <p:cNvSpPr txBox="1"/>
          <p:nvPr/>
        </p:nvSpPr>
        <p:spPr>
          <a:xfrm>
            <a:off x="6276497" y="750357"/>
            <a:ext cx="5752526" cy="6107643"/>
          </a:xfrm>
          <a:prstGeom prst="rect">
            <a:avLst/>
          </a:prstGeom>
        </p:spPr>
        <p:txBody>
          <a:bodyPr vert="horz" lIns="91440" tIns="45720" rIns="91440" bIns="45720" rtlCol="0">
            <a:normAutofit fontScale="62500" lnSpcReduction="20000"/>
          </a:bodyPr>
          <a:lstStyle/>
          <a:p>
            <a:pPr marL="355600" lvl="0" indent="-266700">
              <a:lnSpc>
                <a:spcPct val="90000"/>
              </a:lnSpc>
              <a:spcAft>
                <a:spcPts val="600"/>
              </a:spcAft>
              <a:buFont typeface="Arial" panose="020B0604020202020204" pitchFamily="34" charset="0"/>
              <a:buChar char="•"/>
            </a:pPr>
            <a:r>
              <a:rPr lang="en-US" sz="3400" dirty="0"/>
              <a:t>Develop competency around managing issues relating to BAME/ SEN/Post 16/ contextual risk/ wider family and putative relationships</a:t>
            </a:r>
          </a:p>
          <a:p>
            <a:pPr marL="355600" lvl="0" indent="-266700">
              <a:lnSpc>
                <a:spcPct val="90000"/>
              </a:lnSpc>
              <a:spcAft>
                <a:spcPts val="600"/>
              </a:spcAft>
              <a:buFont typeface="Arial" panose="020B0604020202020204" pitchFamily="34" charset="0"/>
              <a:buChar char="•"/>
            </a:pPr>
            <a:endParaRPr lang="en-US" sz="3400" dirty="0"/>
          </a:p>
          <a:p>
            <a:pPr marL="355600" lvl="0" indent="-266700">
              <a:lnSpc>
                <a:spcPct val="90000"/>
              </a:lnSpc>
              <a:spcAft>
                <a:spcPts val="600"/>
              </a:spcAft>
              <a:buFont typeface="Arial" panose="020B0604020202020204" pitchFamily="34" charset="0"/>
              <a:buChar char="•"/>
            </a:pPr>
            <a:r>
              <a:rPr lang="en-US" sz="3400" dirty="0"/>
              <a:t>EHCPs do not contain contextual or safeguarding  information- how do we effectively share information about risk and historical harm?</a:t>
            </a:r>
          </a:p>
          <a:p>
            <a:pPr marL="355600" lvl="0" indent="-266700">
              <a:lnSpc>
                <a:spcPct val="90000"/>
              </a:lnSpc>
              <a:spcAft>
                <a:spcPts val="600"/>
              </a:spcAft>
              <a:buFont typeface="Arial" panose="020B0604020202020204" pitchFamily="34" charset="0"/>
              <a:buChar char="•"/>
            </a:pPr>
            <a:endParaRPr lang="en-US" sz="3400" dirty="0"/>
          </a:p>
          <a:p>
            <a:pPr marL="355600" lvl="0" indent="-266700">
              <a:lnSpc>
                <a:spcPct val="90000"/>
              </a:lnSpc>
              <a:spcAft>
                <a:spcPts val="600"/>
              </a:spcAft>
              <a:buFont typeface="Arial" panose="020B0604020202020204" pitchFamily="34" charset="0"/>
              <a:buChar char="•"/>
            </a:pPr>
            <a:r>
              <a:rPr lang="en-US" sz="3400" dirty="0"/>
              <a:t>Risk assessments are varied in quality and effectiveness leading to risk averse decisions </a:t>
            </a:r>
          </a:p>
          <a:p>
            <a:pPr marL="355600" lvl="0" indent="-266700">
              <a:lnSpc>
                <a:spcPct val="90000"/>
              </a:lnSpc>
              <a:spcAft>
                <a:spcPts val="600"/>
              </a:spcAft>
              <a:buFont typeface="Arial" panose="020B0604020202020204" pitchFamily="34" charset="0"/>
              <a:buChar char="•"/>
            </a:pPr>
            <a:endParaRPr lang="en-US" sz="3400" dirty="0"/>
          </a:p>
          <a:p>
            <a:pPr marL="355600" lvl="0" indent="-266700">
              <a:lnSpc>
                <a:spcPct val="90000"/>
              </a:lnSpc>
              <a:spcAft>
                <a:spcPts val="600"/>
              </a:spcAft>
              <a:buFont typeface="Arial" panose="020B0604020202020204" pitchFamily="34" charset="0"/>
              <a:buChar char="•"/>
            </a:pPr>
            <a:r>
              <a:rPr lang="en-US" sz="3400" dirty="0"/>
              <a:t>Emergency SEN reviews did not take place following a significant incident. SEN and Safeguarding were seen as separate processes. </a:t>
            </a:r>
          </a:p>
          <a:p>
            <a:pPr marL="355600" lvl="0" indent="-266700">
              <a:lnSpc>
                <a:spcPct val="90000"/>
              </a:lnSpc>
              <a:spcAft>
                <a:spcPts val="600"/>
              </a:spcAft>
              <a:buFont typeface="Arial" panose="020B0604020202020204" pitchFamily="34" charset="0"/>
              <a:buChar char="•"/>
            </a:pPr>
            <a:endParaRPr lang="en-US" sz="3400" dirty="0"/>
          </a:p>
          <a:p>
            <a:pPr marL="355600" lvl="0" indent="-266700">
              <a:lnSpc>
                <a:spcPct val="90000"/>
              </a:lnSpc>
              <a:spcAft>
                <a:spcPts val="600"/>
              </a:spcAft>
              <a:buFont typeface="Arial" panose="020B0604020202020204" pitchFamily="34" charset="0"/>
              <a:buChar char="•"/>
            </a:pPr>
            <a:r>
              <a:rPr lang="en-US" sz="3400" dirty="0"/>
              <a:t>Need for LA teams (social care, SEN) to develop safeguarding knowledge around attendance, education entitlement and safeguarding systems in education (</a:t>
            </a:r>
            <a:r>
              <a:rPr lang="en-US" sz="3400" dirty="0" err="1"/>
              <a:t>E.g</a:t>
            </a:r>
            <a:r>
              <a:rPr lang="en-US" sz="3400" dirty="0"/>
              <a:t>, record keeping and police safeguarding notifications)</a:t>
            </a:r>
          </a:p>
          <a:p>
            <a:pPr lvl="0" indent="-2286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34299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A72C-438A-4A5C-807B-1B4ABB2FE4B6}"/>
              </a:ext>
            </a:extLst>
          </p:cNvPr>
          <p:cNvSpPr>
            <a:spLocks noGrp="1"/>
          </p:cNvSpPr>
          <p:nvPr>
            <p:ph type="title"/>
          </p:nvPr>
        </p:nvSpPr>
        <p:spPr>
          <a:xfrm>
            <a:off x="190500" y="577310"/>
            <a:ext cx="10515600" cy="1014032"/>
          </a:xfrm>
        </p:spPr>
        <p:txBody>
          <a:bodyPr/>
          <a:lstStyle/>
          <a:p>
            <a:r>
              <a:rPr lang="en-GB" dirty="0">
                <a:latin typeface="Arial"/>
                <a:cs typeface="Arial"/>
              </a:rPr>
              <a:t>Inclusion and belonging</a:t>
            </a:r>
          </a:p>
        </p:txBody>
      </p:sp>
      <p:sp>
        <p:nvSpPr>
          <p:cNvPr id="3" name="Content Placeholder 2">
            <a:extLst>
              <a:ext uri="{FF2B5EF4-FFF2-40B4-BE49-F238E27FC236}">
                <a16:creationId xmlns:a16="http://schemas.microsoft.com/office/drawing/2014/main" id="{98B64E49-9CD2-4A53-9E39-18BC5D1D99A1}"/>
              </a:ext>
            </a:extLst>
          </p:cNvPr>
          <p:cNvSpPr>
            <a:spLocks noGrp="1"/>
          </p:cNvSpPr>
          <p:nvPr>
            <p:ph idx="1"/>
          </p:nvPr>
        </p:nvSpPr>
        <p:spPr>
          <a:xfrm>
            <a:off x="838200" y="1929384"/>
            <a:ext cx="4386943" cy="4251960"/>
          </a:xfrm>
        </p:spPr>
        <p:txBody>
          <a:bodyPr vert="horz" lIns="91440" tIns="45720" rIns="91440" bIns="45720" rtlCol="0" anchor="t">
            <a:normAutofit/>
          </a:bodyPr>
          <a:lstStyle/>
          <a:p>
            <a:endParaRPr lang="en-GB" sz="2000" dirty="0">
              <a:latin typeface="Arial" panose="020B0604020202020204" pitchFamily="34" charset="0"/>
              <a:cs typeface="Arial" panose="020B0604020202020204" pitchFamily="34" charset="0"/>
            </a:endParaRPr>
          </a:p>
          <a:p>
            <a:endParaRPr lang="en-GB" dirty="0">
              <a:latin typeface="Df"/>
            </a:endParaRPr>
          </a:p>
        </p:txBody>
      </p:sp>
      <p:pic>
        <p:nvPicPr>
          <p:cNvPr id="5" name="Picture 4" descr="A picture containing text&#10;&#10;Description automatically generated">
            <a:hlinkClick r:id="rId3"/>
            <a:extLst>
              <a:ext uri="{FF2B5EF4-FFF2-40B4-BE49-F238E27FC236}">
                <a16:creationId xmlns:a16="http://schemas.microsoft.com/office/drawing/2014/main" id="{715805CB-C1DE-48B2-AF5D-F9B9DC6EC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9" y="1835597"/>
            <a:ext cx="2243402" cy="3186805"/>
          </a:xfrm>
          <a:prstGeom prst="rect">
            <a:avLst/>
          </a:prstGeom>
        </p:spPr>
      </p:pic>
      <p:pic>
        <p:nvPicPr>
          <p:cNvPr id="6" name="Online Media 4" title="One City Belonging Strategy Documentary">
            <a:hlinkClick r:id="" action="ppaction://media"/>
            <a:extLst>
              <a:ext uri="{FF2B5EF4-FFF2-40B4-BE49-F238E27FC236}">
                <a16:creationId xmlns:a16="http://schemas.microsoft.com/office/drawing/2014/main" id="{0DBABE75-BA49-4FAF-A055-F6B1CF793FE7}"/>
              </a:ext>
            </a:extLst>
          </p:cNvPr>
          <p:cNvPicPr>
            <a:picLocks noRot="1" noChangeAspect="1"/>
          </p:cNvPicPr>
          <p:nvPr>
            <a:videoFile r:link="rId1"/>
          </p:nvPr>
        </p:nvPicPr>
        <p:blipFill>
          <a:blip r:embed="rId5"/>
          <a:stretch>
            <a:fillRect/>
          </a:stretch>
        </p:blipFill>
        <p:spPr>
          <a:xfrm>
            <a:off x="3738141" y="1929384"/>
            <a:ext cx="8453859" cy="4777613"/>
          </a:xfrm>
          <a:prstGeom prst="rect">
            <a:avLst/>
          </a:prstGeom>
        </p:spPr>
      </p:pic>
      <p:pic>
        <p:nvPicPr>
          <p:cNvPr id="8" name="Picture 7">
            <a:hlinkClick r:id="rId6"/>
            <a:extLst>
              <a:ext uri="{FF2B5EF4-FFF2-40B4-BE49-F238E27FC236}">
                <a16:creationId xmlns:a16="http://schemas.microsoft.com/office/drawing/2014/main" id="{C94D122D-035F-4382-BD1B-69695F2BC551}"/>
              </a:ext>
            </a:extLst>
          </p:cNvPr>
          <p:cNvPicPr>
            <a:picLocks noChangeAspect="1"/>
          </p:cNvPicPr>
          <p:nvPr/>
        </p:nvPicPr>
        <p:blipFill>
          <a:blip r:embed="rId7"/>
          <a:stretch>
            <a:fillRect/>
          </a:stretch>
        </p:blipFill>
        <p:spPr>
          <a:xfrm>
            <a:off x="1526171" y="3619500"/>
            <a:ext cx="2077863" cy="2922777"/>
          </a:xfrm>
          <a:prstGeom prst="rect">
            <a:avLst/>
          </a:prstGeom>
        </p:spPr>
      </p:pic>
    </p:spTree>
    <p:extLst>
      <p:ext uri="{BB962C8B-B14F-4D97-AF65-F5344CB8AC3E}">
        <p14:creationId xmlns:p14="http://schemas.microsoft.com/office/powerpoint/2010/main" val="27417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A72C-438A-4A5C-807B-1B4ABB2FE4B6}"/>
              </a:ext>
            </a:extLst>
          </p:cNvPr>
          <p:cNvSpPr>
            <a:spLocks noGrp="1"/>
          </p:cNvSpPr>
          <p:nvPr>
            <p:ph type="title"/>
          </p:nvPr>
        </p:nvSpPr>
        <p:spPr>
          <a:xfrm>
            <a:off x="398813" y="426536"/>
            <a:ext cx="10515600" cy="1014032"/>
          </a:xfrm>
        </p:spPr>
        <p:txBody>
          <a:bodyPr>
            <a:normAutofit fontScale="90000"/>
          </a:bodyPr>
          <a:lstStyle/>
          <a:p>
            <a:r>
              <a:rPr lang="en-GB" dirty="0">
                <a:latin typeface="Arial"/>
                <a:cs typeface="Arial"/>
              </a:rPr>
              <a:t>Long-term outcomes and measuring progress 2021 - 2030</a:t>
            </a:r>
          </a:p>
        </p:txBody>
      </p:sp>
      <p:sp>
        <p:nvSpPr>
          <p:cNvPr id="3" name="Content Placeholder 2">
            <a:extLst>
              <a:ext uri="{FF2B5EF4-FFF2-40B4-BE49-F238E27FC236}">
                <a16:creationId xmlns:a16="http://schemas.microsoft.com/office/drawing/2014/main" id="{98B64E49-9CD2-4A53-9E39-18BC5D1D99A1}"/>
              </a:ext>
            </a:extLst>
          </p:cNvPr>
          <p:cNvSpPr>
            <a:spLocks noGrp="1"/>
          </p:cNvSpPr>
          <p:nvPr>
            <p:ph idx="1"/>
          </p:nvPr>
        </p:nvSpPr>
        <p:spPr>
          <a:xfrm>
            <a:off x="838200" y="1929384"/>
            <a:ext cx="4386943" cy="4251960"/>
          </a:xfrm>
        </p:spPr>
        <p:txBody>
          <a:bodyPr vert="horz" lIns="91440" tIns="45720" rIns="91440" bIns="45720" rtlCol="0" anchor="t">
            <a:normAutofit/>
          </a:bodyPr>
          <a:lstStyle/>
          <a:p>
            <a:endParaRPr lang="en-GB" sz="2000" dirty="0">
              <a:latin typeface="Arial" panose="020B0604020202020204" pitchFamily="34" charset="0"/>
              <a:cs typeface="Arial" panose="020B0604020202020204" pitchFamily="34" charset="0"/>
            </a:endParaRPr>
          </a:p>
          <a:p>
            <a:endParaRPr lang="en-GB" dirty="0">
              <a:latin typeface="Df"/>
            </a:endParaRPr>
          </a:p>
        </p:txBody>
      </p:sp>
      <p:sp>
        <p:nvSpPr>
          <p:cNvPr id="7" name="TextBox 6">
            <a:extLst>
              <a:ext uri="{FF2B5EF4-FFF2-40B4-BE49-F238E27FC236}">
                <a16:creationId xmlns:a16="http://schemas.microsoft.com/office/drawing/2014/main" id="{BBABB7EE-19B2-4970-B567-701E8E356288}"/>
              </a:ext>
            </a:extLst>
          </p:cNvPr>
          <p:cNvSpPr txBox="1"/>
          <p:nvPr/>
        </p:nvSpPr>
        <p:spPr>
          <a:xfrm>
            <a:off x="306101" y="2013759"/>
            <a:ext cx="4791339" cy="4708981"/>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An improvement in our attendance rates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Fewer suspensions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Continued low rates of permanent exclusions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More diversity in our education workforce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More children/young people from underrepresented groups engaging in active citizenship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Better attainment for all our children/ young people and a rapid improvement in the attainment of those with SEND and those entitled to Free School Meals </a:t>
            </a:r>
          </a:p>
        </p:txBody>
      </p:sp>
      <p:sp>
        <p:nvSpPr>
          <p:cNvPr id="8" name="TextBox 7">
            <a:extLst>
              <a:ext uri="{FF2B5EF4-FFF2-40B4-BE49-F238E27FC236}">
                <a16:creationId xmlns:a16="http://schemas.microsoft.com/office/drawing/2014/main" id="{ED3FB48C-D4E8-484B-8AC3-465D862E3F69}"/>
              </a:ext>
            </a:extLst>
          </p:cNvPr>
          <p:cNvSpPr txBox="1"/>
          <p:nvPr/>
        </p:nvSpPr>
        <p:spPr>
          <a:xfrm>
            <a:off x="5757242" y="3834384"/>
            <a:ext cx="6097978" cy="2826306"/>
          </a:xfrm>
          <a:prstGeom prst="round2DiagRect">
            <a:avLst/>
          </a:prstGeom>
          <a:noFill/>
          <a:ln>
            <a:solidFill>
              <a:schemeClr val="accent1"/>
            </a:solidFill>
          </a:ln>
        </p:spPr>
        <p:txBody>
          <a:bodyPr wrap="square">
            <a:spAutoFit/>
          </a:bodyPr>
          <a:lstStyle/>
          <a:p>
            <a:pPr marL="0" indent="0">
              <a:buNone/>
            </a:pPr>
            <a:r>
              <a:rPr lang="en-GB" sz="1600" dirty="0">
                <a:latin typeface="Arial" panose="020B0604020202020204" pitchFamily="34" charset="0"/>
                <a:cs typeface="Arial" panose="020B0604020202020204" pitchFamily="34" charset="0"/>
              </a:rPr>
              <a:t>In break out rooms, for 15 mins discuss; </a:t>
            </a:r>
          </a:p>
          <a:p>
            <a:pPr marL="0" indent="0">
              <a:buNone/>
            </a:pP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rPr>
              <a:t>How can you ensure the belonging strategy is known about in your setting/team?</a:t>
            </a:r>
          </a:p>
          <a:p>
            <a:pPr marL="514350" indent="-514350">
              <a:buFont typeface="+mj-lt"/>
              <a:buAutoNum type="arabicPeriod"/>
            </a:pP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rPr>
              <a:t>What can you do in your role to ensure that this isn’t just a ‘tick box exercise’?</a:t>
            </a:r>
          </a:p>
          <a:p>
            <a:pPr marL="514350" indent="-514350">
              <a:buFont typeface="+mj-lt"/>
              <a:buAutoNum type="arabicPeriod"/>
            </a:pP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rPr>
              <a:t>Do you have any good practice to share? Let us know who you are. </a:t>
            </a:r>
          </a:p>
        </p:txBody>
      </p:sp>
      <p:pic>
        <p:nvPicPr>
          <p:cNvPr id="9" name="Picture 2" descr="See the source image">
            <a:extLst>
              <a:ext uri="{FF2B5EF4-FFF2-40B4-BE49-F238E27FC236}">
                <a16:creationId xmlns:a16="http://schemas.microsoft.com/office/drawing/2014/main" id="{F6C72A87-6B71-4C29-B022-BCFC93375A8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254" b="75238" l="25917" r="75083">
                        <a14:foregroundMark x1="34167" y1="58254" x2="31167" y2="60000"/>
                        <a14:foregroundMark x1="28000" y1="66667" x2="28000" y2="66667"/>
                        <a14:foregroundMark x1="29833" y1="66190" x2="29833" y2="66190"/>
                        <a14:foregroundMark x1="30083" y1="66190" x2="30083" y2="66190"/>
                        <a14:foregroundMark x1="31917" y1="60952" x2="34000" y2="55238"/>
                        <a14:foregroundMark x1="31667" y1="58254" x2="25083" y2="71111"/>
                        <a14:foregroundMark x1="25083" y1="71111" x2="41122" y2="73704"/>
                        <a14:foregroundMark x1="74130" y1="72278" x2="70333" y2="60476"/>
                        <a14:foregroundMark x1="51667" y1="63175" x2="40667" y2="66667"/>
                        <a14:foregroundMark x1="40667" y1="66667" x2="39000" y2="66190"/>
                        <a14:foregroundMark x1="39000" y1="66984" x2="49417" y2="60476"/>
                        <a14:foregroundMark x1="49417" y1="60476" x2="68750" y2="62698"/>
                        <a14:foregroundMark x1="68750" y1="62698" x2="59250" y2="69841"/>
                        <a14:foregroundMark x1="59250" y1="69841" x2="47333" y2="68889"/>
                        <a14:foregroundMark x1="44547" y1="71972" x2="62500" y2="63968"/>
                        <a14:foregroundMark x1="62500" y1="63968" x2="41000" y2="58095"/>
                        <a14:foregroundMark x1="41000" y1="58095" x2="37417" y2="63175"/>
                        <a14:foregroundMark x1="40917" y1="64921" x2="41833" y2="63175"/>
                        <a14:backgroundMark x1="52000" y1="76349" x2="70917" y2="77937"/>
                        <a14:backgroundMark x1="70917" y1="77937" x2="57833" y2="75873"/>
                        <a14:backgroundMark x1="68750" y1="76349" x2="75417" y2="75397"/>
                        <a14:backgroundMark x1="53250" y1="73810" x2="53250" y2="73810"/>
                        <a14:backgroundMark x1="52000" y1="75079" x2="41750" y2="75556"/>
                      </a14:backgroundRemoval>
                    </a14:imgEffect>
                  </a14:imgLayer>
                </a14:imgProps>
              </a:ext>
              <a:ext uri="{28A0092B-C50C-407E-A947-70E740481C1C}">
                <a14:useLocalDpi xmlns:a14="http://schemas.microsoft.com/office/drawing/2010/main" val="0"/>
              </a:ext>
            </a:extLst>
          </a:blip>
          <a:srcRect l="19913" t="-16922" r="19338" b="16921"/>
          <a:stretch/>
        </p:blipFill>
        <p:spPr bwMode="auto">
          <a:xfrm>
            <a:off x="6000544" y="1284164"/>
            <a:ext cx="3131820" cy="270662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2F20407-0B04-4532-9EE9-7C5E5EB2A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5666" y="192938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41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7DB5-D057-43BF-A50B-F98AA6AB2D49}"/>
              </a:ext>
            </a:extLst>
          </p:cNvPr>
          <p:cNvSpPr>
            <a:spLocks noGrp="1"/>
          </p:cNvSpPr>
          <p:nvPr>
            <p:ph type="title"/>
          </p:nvPr>
        </p:nvSpPr>
        <p:spPr/>
        <p:txBody>
          <a:bodyPr>
            <a:normAutofit/>
          </a:bodyPr>
          <a:lstStyle/>
          <a:p>
            <a:r>
              <a:rPr lang="en-GB" sz="6000" dirty="0">
                <a:latin typeface="Arial" panose="020B0604020202020204" pitchFamily="34" charset="0"/>
                <a:cs typeface="Arial" panose="020B0604020202020204" pitchFamily="34" charset="0"/>
              </a:rPr>
              <a:t>Information sharing </a:t>
            </a:r>
          </a:p>
        </p:txBody>
      </p:sp>
      <p:sp>
        <p:nvSpPr>
          <p:cNvPr id="3" name="Content Placeholder 2">
            <a:extLst>
              <a:ext uri="{FF2B5EF4-FFF2-40B4-BE49-F238E27FC236}">
                <a16:creationId xmlns:a16="http://schemas.microsoft.com/office/drawing/2014/main" id="{CCC22A55-0C58-4706-8733-94219CB40CC7}"/>
              </a:ext>
            </a:extLst>
          </p:cNvPr>
          <p:cNvSpPr>
            <a:spLocks noGrp="1"/>
          </p:cNvSpPr>
          <p:nvPr>
            <p:ph idx="1"/>
          </p:nvPr>
        </p:nvSpPr>
        <p:spPr>
          <a:xfrm>
            <a:off x="4851400" y="2056384"/>
            <a:ext cx="6502400" cy="4251960"/>
          </a:xfrm>
        </p:spPr>
        <p:txBody>
          <a:bodyPr>
            <a:normAutofit fontScale="85000" lnSpcReduction="10000"/>
          </a:bodyPr>
          <a:lstStyle/>
          <a:p>
            <a:r>
              <a:rPr lang="en-GB" sz="2600" dirty="0">
                <a:latin typeface="Arial" panose="020B0604020202020204" pitchFamily="34" charset="0"/>
                <a:cs typeface="Arial" panose="020B0604020202020204" pitchFamily="34" charset="0"/>
              </a:rPr>
              <a:t>Changes and development of local and national policy and practice around information sharing. </a:t>
            </a:r>
          </a:p>
          <a:p>
            <a:r>
              <a:rPr lang="en-GB" sz="2600" dirty="0">
                <a:latin typeface="Arial" panose="020B0604020202020204" pitchFamily="34" charset="0"/>
                <a:cs typeface="Arial" panose="020B0604020202020204" pitchFamily="34" charset="0"/>
              </a:rPr>
              <a:t>National policy didn’t come into effect until September 2021. </a:t>
            </a:r>
          </a:p>
          <a:p>
            <a:r>
              <a:rPr lang="en-GB" sz="2600" dirty="0">
                <a:latin typeface="Arial" panose="020B0604020202020204" pitchFamily="34" charset="0"/>
                <a:cs typeface="Arial" panose="020B0604020202020204" pitchFamily="34" charset="0"/>
              </a:rPr>
              <a:t>Local guidance was created and cascaded in preparation of changes and reflection of vulnerability in the cohort given the pandemic and lockdown. </a:t>
            </a:r>
          </a:p>
          <a:p>
            <a:r>
              <a:rPr lang="en-GB" sz="2600" dirty="0">
                <a:latin typeface="Arial" panose="020B0604020202020204" pitchFamily="34" charset="0"/>
                <a:cs typeface="Arial" panose="020B0604020202020204" pitchFamily="34" charset="0"/>
              </a:rPr>
              <a:t>You can’t share what you don’t know. Are there vulnerabilities around sharing information between statutory agencies to schools?</a:t>
            </a:r>
          </a:p>
          <a:p>
            <a:endParaRPr lang="en-GB" dirty="0"/>
          </a:p>
        </p:txBody>
      </p:sp>
      <p:pic>
        <p:nvPicPr>
          <p:cNvPr id="5" name="Picture 4">
            <a:extLst>
              <a:ext uri="{FF2B5EF4-FFF2-40B4-BE49-F238E27FC236}">
                <a16:creationId xmlns:a16="http://schemas.microsoft.com/office/drawing/2014/main" id="{DC272B12-7ED6-4BEC-9BA1-57CF15CBC8F0}"/>
              </a:ext>
            </a:extLst>
          </p:cNvPr>
          <p:cNvPicPr>
            <a:picLocks noChangeAspect="1"/>
          </p:cNvPicPr>
          <p:nvPr/>
        </p:nvPicPr>
        <p:blipFill rotWithShape="1">
          <a:blip r:embed="rId2"/>
          <a:srcRect r="2593"/>
          <a:stretch/>
        </p:blipFill>
        <p:spPr>
          <a:xfrm>
            <a:off x="268287" y="2112708"/>
            <a:ext cx="4252496" cy="4139311"/>
          </a:xfrm>
          <a:prstGeom prst="rect">
            <a:avLst/>
          </a:prstGeom>
        </p:spPr>
      </p:pic>
    </p:spTree>
    <p:extLst>
      <p:ext uri="{BB962C8B-B14F-4D97-AF65-F5344CB8AC3E}">
        <p14:creationId xmlns:p14="http://schemas.microsoft.com/office/powerpoint/2010/main" val="3397533134"/>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2CF9492BB29D4981268F4AF38FA9B4" ma:contentTypeVersion="8" ma:contentTypeDescription="Create a new document." ma:contentTypeScope="" ma:versionID="82c7626aa21364937ce1634d6a27c802">
  <xsd:schema xmlns:xsd="http://www.w3.org/2001/XMLSchema" xmlns:xs="http://www.w3.org/2001/XMLSchema" xmlns:p="http://schemas.microsoft.com/office/2006/metadata/properties" xmlns:ns2="9ad6a7e5-7e17-4c98-b3ab-518dd187e2c2" xmlns:ns3="8dbe8c63-433b-43f3-9618-5953c00dffec" targetNamespace="http://schemas.microsoft.com/office/2006/metadata/properties" ma:root="true" ma:fieldsID="ef168deec85edbe1d2760336c2c7be67" ns2:_="" ns3:_="">
    <xsd:import namespace="9ad6a7e5-7e17-4c98-b3ab-518dd187e2c2"/>
    <xsd:import namespace="8dbe8c63-433b-43f3-9618-5953c00dffec"/>
    <xsd:element name="properties">
      <xsd:complexType>
        <xsd:sequence>
          <xsd:element name="documentManagement">
            <xsd:complexType>
              <xsd:all>
                <xsd:element ref="ns2:RetentionStartDate" minOccurs="0"/>
                <xsd:element ref="ns2:RetentionEvent"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6a7e5-7e17-4c98-b3ab-518dd187e2c2" elementFormDefault="qualified">
    <xsd:import namespace="http://schemas.microsoft.com/office/2006/documentManagement/types"/>
    <xsd:import namespace="http://schemas.microsoft.com/office/infopath/2007/PartnerControls"/>
    <xsd:element name="RetentionStartDate" ma:index="8" nillable="true" ma:displayName="Retention Start Date" ma:description="Enter the retention start date (when known), e.g. the date that the retention period is measured from." ma:format="DateOnly" ma:internalName="RetentionStartDate">
      <xsd:simpleType>
        <xsd:restriction base="dms:DateTime"/>
      </xsd:simpleType>
    </xsd:element>
    <xsd:element name="RetentionEvent" ma:index="9" nillable="true" ma:displayName="Retention Event" ma:description="Enter a description of the event that starts the retention period. For example: 'Close of case', 'Date plan expires' etc." ma:internalName="RetentionEvent">
      <xsd:simpleType>
        <xsd:restriction base="dms:Text">
          <xsd:maxLength value="255"/>
        </xsd:restrict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e8c63-433b-43f3-9618-5953c00dff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tentionEvent xmlns="9ad6a7e5-7e17-4c98-b3ab-518dd187e2c2" xsi:nil="true"/>
    <RetentionStartDate xmlns="9ad6a7e5-7e17-4c98-b3ab-518dd187e2c2" xsi:nil="true"/>
    <SharedWithUsers xmlns="9ad6a7e5-7e17-4c98-b3ab-518dd187e2c2">
      <UserInfo>
        <DisplayName>James Gregory</DisplayName>
        <AccountId>14</AccountId>
        <AccountType/>
      </UserInfo>
      <UserInfo>
        <DisplayName>Jessica Curtis</DisplayName>
        <AccountId>15</AccountId>
        <AccountType/>
      </UserInfo>
      <UserInfo>
        <DisplayName>Sarah Wooding</DisplayName>
        <AccountId>46</AccountId>
        <AccountType/>
      </UserInfo>
      <UserInfo>
        <DisplayName>Helen Macdonald</DisplayName>
        <AccountId>17</AccountId>
        <AccountType/>
      </UserInfo>
    </SharedWithUsers>
  </documentManagement>
</p:properties>
</file>

<file path=customXml/itemProps1.xml><?xml version="1.0" encoding="utf-8"?>
<ds:datastoreItem xmlns:ds="http://schemas.openxmlformats.org/officeDocument/2006/customXml" ds:itemID="{AEAE6551-172B-4C92-A7FD-8A0615BB3453}">
  <ds:schemaRefs>
    <ds:schemaRef ds:uri="http://schemas.microsoft.com/sharepoint/v3/contenttype/forms"/>
  </ds:schemaRefs>
</ds:datastoreItem>
</file>

<file path=customXml/itemProps2.xml><?xml version="1.0" encoding="utf-8"?>
<ds:datastoreItem xmlns:ds="http://schemas.openxmlformats.org/officeDocument/2006/customXml" ds:itemID="{68602897-A05C-4A0B-B5DB-F7E6748C5D70}">
  <ds:schemaRefs>
    <ds:schemaRef ds:uri="8dbe8c63-433b-43f3-9618-5953c00dffec"/>
    <ds:schemaRef ds:uri="9ad6a7e5-7e17-4c98-b3ab-518dd187e2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D706D1-E4F1-4030-97E9-09A10985A2C1}">
  <ds:schemaRefs>
    <ds:schemaRef ds:uri="8dbe8c63-433b-43f3-9618-5953c00dffec"/>
    <ds:schemaRef ds:uri="9ad6a7e5-7e17-4c98-b3ab-518dd187e2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2249</Words>
  <Application>Microsoft Office PowerPoint</Application>
  <PresentationFormat>Widescreen</PresentationFormat>
  <Paragraphs>166</Paragraphs>
  <Slides>17</Slides>
  <Notes>8</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Arial Black</vt:lpstr>
      <vt:lpstr>Calibri</vt:lpstr>
      <vt:lpstr>Calibri Light</vt:lpstr>
      <vt:lpstr>Df</vt:lpstr>
      <vt:lpstr>The Hand Bold</vt:lpstr>
      <vt:lpstr>The Serif Hand Black</vt:lpstr>
      <vt:lpstr>SketchyVTI</vt:lpstr>
      <vt:lpstr>Office Theme</vt:lpstr>
      <vt:lpstr>KBSP Education Year 11/Post 16 Safeguarding</vt:lpstr>
      <vt:lpstr>Agenda </vt:lpstr>
      <vt:lpstr>Introductions </vt:lpstr>
      <vt:lpstr>Context - Age/Status and Transitions</vt:lpstr>
      <vt:lpstr>Context</vt:lpstr>
      <vt:lpstr>PowerPoint Presentation</vt:lpstr>
      <vt:lpstr>Inclusion and belonging</vt:lpstr>
      <vt:lpstr>Long-term outcomes and measuring progress 2021 - 2030</vt:lpstr>
      <vt:lpstr>Information sharing </vt:lpstr>
      <vt:lpstr>Statutory Guidance</vt:lpstr>
      <vt:lpstr>PowerPoint Presentation</vt:lpstr>
      <vt:lpstr>PowerPoint Presentation</vt:lpstr>
      <vt:lpstr>PowerPoint Presentation</vt:lpstr>
      <vt:lpstr>PowerPoint Presentation</vt:lpstr>
      <vt:lpstr>Evaluate </vt:lpstr>
      <vt:lpstr>Risk aversion or management</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Henry Chan</cp:lastModifiedBy>
  <cp:revision>2</cp:revision>
  <dcterms:created xsi:type="dcterms:W3CDTF">2021-11-30T11:27:04Z</dcterms:created>
  <dcterms:modified xsi:type="dcterms:W3CDTF">2021-12-02T11:46:59Z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0x010100542CF9492BB29D4981268F4AF38FA9B4</vt:lpwstr>
  </property>
</Properties>
</file>