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6" r:id="rId5"/>
    <p:sldId id="258" r:id="rId6"/>
    <p:sldId id="259" r:id="rId7"/>
    <p:sldId id="261" r:id="rId8"/>
    <p:sldId id="262"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6C075C-EB96-4CE5-BF29-A2AD06CDD27F}" v="1" dt="2022-01-28T14:21:49.0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149" autoAdjust="0"/>
  </p:normalViewPr>
  <p:slideViewPr>
    <p:cSldViewPr>
      <p:cViewPr varScale="1">
        <p:scale>
          <a:sx n="45" d="100"/>
          <a:sy n="45" d="100"/>
        </p:scale>
        <p:origin x="1433"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Wills" userId="635030bf-8c4f-44d8-844f-7ccabd0811ec" providerId="ADAL" clId="{B26C075C-EB96-4CE5-BF29-A2AD06CDD27F}"/>
    <pc:docChg chg="custSel addSld delSld modSld">
      <pc:chgData name="Jennifer Wills" userId="635030bf-8c4f-44d8-844f-7ccabd0811ec" providerId="ADAL" clId="{B26C075C-EB96-4CE5-BF29-A2AD06CDD27F}" dt="2022-01-28T14:41:27.279" v="2093" actId="27636"/>
      <pc:docMkLst>
        <pc:docMk/>
      </pc:docMkLst>
      <pc:sldChg chg="modSp mod">
        <pc:chgData name="Jennifer Wills" userId="635030bf-8c4f-44d8-844f-7ccabd0811ec" providerId="ADAL" clId="{B26C075C-EB96-4CE5-BF29-A2AD06CDD27F}" dt="2022-01-28T14:20:40.817" v="72" actId="20577"/>
        <pc:sldMkLst>
          <pc:docMk/>
          <pc:sldMk cId="3177270929" sldId="256"/>
        </pc:sldMkLst>
        <pc:spChg chg="mod">
          <ac:chgData name="Jennifer Wills" userId="635030bf-8c4f-44d8-844f-7ccabd0811ec" providerId="ADAL" clId="{B26C075C-EB96-4CE5-BF29-A2AD06CDD27F}" dt="2022-01-28T14:20:40.817" v="72" actId="20577"/>
          <ac:spMkLst>
            <pc:docMk/>
            <pc:sldMk cId="3177270929" sldId="256"/>
            <ac:spMk id="2" creationId="{00000000-0000-0000-0000-000000000000}"/>
          </ac:spMkLst>
        </pc:spChg>
      </pc:sldChg>
      <pc:sldChg chg="modSp del mod">
        <pc:chgData name="Jennifer Wills" userId="635030bf-8c4f-44d8-844f-7ccabd0811ec" providerId="ADAL" clId="{B26C075C-EB96-4CE5-BF29-A2AD06CDD27F}" dt="2022-01-28T14:20:58.870" v="83" actId="2696"/>
        <pc:sldMkLst>
          <pc:docMk/>
          <pc:sldMk cId="1664156584" sldId="257"/>
        </pc:sldMkLst>
        <pc:spChg chg="mod">
          <ac:chgData name="Jennifer Wills" userId="635030bf-8c4f-44d8-844f-7ccabd0811ec" providerId="ADAL" clId="{B26C075C-EB96-4CE5-BF29-A2AD06CDD27F}" dt="2022-01-28T14:20:50.988" v="82" actId="20577"/>
          <ac:spMkLst>
            <pc:docMk/>
            <pc:sldMk cId="1664156584" sldId="257"/>
            <ac:spMk id="4" creationId="{57DDAD03-C0B4-41EE-A5FF-D83BE704DAB7}"/>
          </ac:spMkLst>
        </pc:spChg>
      </pc:sldChg>
      <pc:sldChg chg="addSp delSp modSp mod modAnim modNotesTx">
        <pc:chgData name="Jennifer Wills" userId="635030bf-8c4f-44d8-844f-7ccabd0811ec" providerId="ADAL" clId="{B26C075C-EB96-4CE5-BF29-A2AD06CDD27F}" dt="2022-01-28T14:25:03.836" v="811" actId="20577"/>
        <pc:sldMkLst>
          <pc:docMk/>
          <pc:sldMk cId="1003169080" sldId="258"/>
        </pc:sldMkLst>
        <pc:spChg chg="mod">
          <ac:chgData name="Jennifer Wills" userId="635030bf-8c4f-44d8-844f-7ccabd0811ec" providerId="ADAL" clId="{B26C075C-EB96-4CE5-BF29-A2AD06CDD27F}" dt="2022-01-28T14:21:02.251" v="93" actId="20577"/>
          <ac:spMkLst>
            <pc:docMk/>
            <pc:sldMk cId="1003169080" sldId="258"/>
            <ac:spMk id="3" creationId="{7EA62BC2-AC3B-47BB-9203-16B280BBDCBD}"/>
          </ac:spMkLst>
        </pc:spChg>
        <pc:spChg chg="del mod">
          <ac:chgData name="Jennifer Wills" userId="635030bf-8c4f-44d8-844f-7ccabd0811ec" providerId="ADAL" clId="{B26C075C-EB96-4CE5-BF29-A2AD06CDD27F}" dt="2022-01-28T14:21:49.011" v="96"/>
          <ac:spMkLst>
            <pc:docMk/>
            <pc:sldMk cId="1003169080" sldId="258"/>
            <ac:spMk id="5" creationId="{39AB9462-F78E-4373-8206-318705727FDE}"/>
          </ac:spMkLst>
        </pc:spChg>
        <pc:picChg chg="add mod">
          <ac:chgData name="Jennifer Wills" userId="635030bf-8c4f-44d8-844f-7ccabd0811ec" providerId="ADAL" clId="{B26C075C-EB96-4CE5-BF29-A2AD06CDD27F}" dt="2022-01-28T14:21:49.011" v="96"/>
          <ac:picMkLst>
            <pc:docMk/>
            <pc:sldMk cId="1003169080" sldId="258"/>
            <ac:picMk id="4" creationId="{DD321EEE-5D99-459C-BFB1-9FC9D57902D9}"/>
          </ac:picMkLst>
        </pc:picChg>
      </pc:sldChg>
      <pc:sldChg chg="modSp mod modNotesTx">
        <pc:chgData name="Jennifer Wills" userId="635030bf-8c4f-44d8-844f-7ccabd0811ec" providerId="ADAL" clId="{B26C075C-EB96-4CE5-BF29-A2AD06CDD27F}" dt="2022-01-28T14:29:08.896" v="1030" actId="20577"/>
        <pc:sldMkLst>
          <pc:docMk/>
          <pc:sldMk cId="1074007274" sldId="259"/>
        </pc:sldMkLst>
        <pc:spChg chg="mod">
          <ac:chgData name="Jennifer Wills" userId="635030bf-8c4f-44d8-844f-7ccabd0811ec" providerId="ADAL" clId="{B26C075C-EB96-4CE5-BF29-A2AD06CDD27F}" dt="2022-01-28T14:27:35.328" v="845" actId="20577"/>
          <ac:spMkLst>
            <pc:docMk/>
            <pc:sldMk cId="1074007274" sldId="259"/>
            <ac:spMk id="3" creationId="{53646092-A915-4985-918E-8DCFBEA4F33D}"/>
          </ac:spMkLst>
        </pc:spChg>
        <pc:spChg chg="mod">
          <ac:chgData name="Jennifer Wills" userId="635030bf-8c4f-44d8-844f-7ccabd0811ec" providerId="ADAL" clId="{B26C075C-EB96-4CE5-BF29-A2AD06CDD27F}" dt="2022-01-28T14:29:08.896" v="1030" actId="20577"/>
          <ac:spMkLst>
            <pc:docMk/>
            <pc:sldMk cId="1074007274" sldId="259"/>
            <ac:spMk id="4" creationId="{F1C4AFBF-E4C6-4BF4-BD35-084E9694E91B}"/>
          </ac:spMkLst>
        </pc:spChg>
      </pc:sldChg>
      <pc:sldChg chg="del">
        <pc:chgData name="Jennifer Wills" userId="635030bf-8c4f-44d8-844f-7ccabd0811ec" providerId="ADAL" clId="{B26C075C-EB96-4CE5-BF29-A2AD06CDD27F}" dt="2022-01-28T14:27:22.587" v="820" actId="2696"/>
        <pc:sldMkLst>
          <pc:docMk/>
          <pc:sldMk cId="2900028588" sldId="260"/>
        </pc:sldMkLst>
      </pc:sldChg>
      <pc:sldChg chg="modSp mod modNotesTx">
        <pc:chgData name="Jennifer Wills" userId="635030bf-8c4f-44d8-844f-7ccabd0811ec" providerId="ADAL" clId="{B26C075C-EB96-4CE5-BF29-A2AD06CDD27F}" dt="2022-01-28T14:31:25.657" v="1095" actId="27636"/>
        <pc:sldMkLst>
          <pc:docMk/>
          <pc:sldMk cId="3643823793" sldId="261"/>
        </pc:sldMkLst>
        <pc:spChg chg="mod">
          <ac:chgData name="Jennifer Wills" userId="635030bf-8c4f-44d8-844f-7ccabd0811ec" providerId="ADAL" clId="{B26C075C-EB96-4CE5-BF29-A2AD06CDD27F}" dt="2022-01-28T14:27:27.708" v="827" actId="20577"/>
          <ac:spMkLst>
            <pc:docMk/>
            <pc:sldMk cId="3643823793" sldId="261"/>
            <ac:spMk id="3" creationId="{2B85C7A0-E5AB-4BE6-BAE3-A341169D98E0}"/>
          </ac:spMkLst>
        </pc:spChg>
        <pc:spChg chg="mod">
          <ac:chgData name="Jennifer Wills" userId="635030bf-8c4f-44d8-844f-7ccabd0811ec" providerId="ADAL" clId="{B26C075C-EB96-4CE5-BF29-A2AD06CDD27F}" dt="2022-01-28T14:31:25.657" v="1095" actId="27636"/>
          <ac:spMkLst>
            <pc:docMk/>
            <pc:sldMk cId="3643823793" sldId="261"/>
            <ac:spMk id="4" creationId="{776C3104-FDBF-4EFC-9838-B57B9CA732B8}"/>
          </ac:spMkLst>
        </pc:spChg>
      </pc:sldChg>
      <pc:sldChg chg="modSp new mod modNotesTx">
        <pc:chgData name="Jennifer Wills" userId="635030bf-8c4f-44d8-844f-7ccabd0811ec" providerId="ADAL" clId="{B26C075C-EB96-4CE5-BF29-A2AD06CDD27F}" dt="2022-01-28T14:35:15.447" v="1912" actId="20577"/>
        <pc:sldMkLst>
          <pc:docMk/>
          <pc:sldMk cId="696040137" sldId="262"/>
        </pc:sldMkLst>
        <pc:spChg chg="mod">
          <ac:chgData name="Jennifer Wills" userId="635030bf-8c4f-44d8-844f-7ccabd0811ec" providerId="ADAL" clId="{B26C075C-EB96-4CE5-BF29-A2AD06CDD27F}" dt="2022-01-28T14:31:51.555" v="1179" actId="20577"/>
          <ac:spMkLst>
            <pc:docMk/>
            <pc:sldMk cId="696040137" sldId="262"/>
            <ac:spMk id="2" creationId="{697DCF7D-45B4-4B7E-97DD-BB6CBCA1992C}"/>
          </ac:spMkLst>
        </pc:spChg>
        <pc:spChg chg="mod">
          <ac:chgData name="Jennifer Wills" userId="635030bf-8c4f-44d8-844f-7ccabd0811ec" providerId="ADAL" clId="{B26C075C-EB96-4CE5-BF29-A2AD06CDD27F}" dt="2022-01-28T14:32:23.509" v="1186" actId="255"/>
          <ac:spMkLst>
            <pc:docMk/>
            <pc:sldMk cId="696040137" sldId="262"/>
            <ac:spMk id="3" creationId="{AA5E807F-58D3-40F4-8335-40C52C5B20E9}"/>
          </ac:spMkLst>
        </pc:spChg>
      </pc:sldChg>
      <pc:sldChg chg="modSp new mod">
        <pc:chgData name="Jennifer Wills" userId="635030bf-8c4f-44d8-844f-7ccabd0811ec" providerId="ADAL" clId="{B26C075C-EB96-4CE5-BF29-A2AD06CDD27F}" dt="2022-01-28T14:41:27.279" v="2093" actId="27636"/>
        <pc:sldMkLst>
          <pc:docMk/>
          <pc:sldMk cId="1815923802" sldId="263"/>
        </pc:sldMkLst>
        <pc:spChg chg="mod">
          <ac:chgData name="Jennifer Wills" userId="635030bf-8c4f-44d8-844f-7ccabd0811ec" providerId="ADAL" clId="{B26C075C-EB96-4CE5-BF29-A2AD06CDD27F}" dt="2022-01-28T14:39:30.236" v="1928" actId="20577"/>
          <ac:spMkLst>
            <pc:docMk/>
            <pc:sldMk cId="1815923802" sldId="263"/>
            <ac:spMk id="2" creationId="{40BDA78D-125C-4730-B129-1FF67E360339}"/>
          </ac:spMkLst>
        </pc:spChg>
        <pc:spChg chg="mod">
          <ac:chgData name="Jennifer Wills" userId="635030bf-8c4f-44d8-844f-7ccabd0811ec" providerId="ADAL" clId="{B26C075C-EB96-4CE5-BF29-A2AD06CDD27F}" dt="2022-01-28T14:41:27.279" v="2093" actId="27636"/>
          <ac:spMkLst>
            <pc:docMk/>
            <pc:sldMk cId="1815923802" sldId="263"/>
            <ac:spMk id="3" creationId="{5F066143-A642-4D3F-A587-7C6C2EF8758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A9ACA1-916A-413E-A182-715267BCFB50}" type="datetimeFigureOut">
              <a:rPr lang="en-GB" smtClean="0"/>
              <a:t>28/01/2022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F134E5-8F30-46C4-B373-DACA8B04DD2E}" type="slidenum">
              <a:rPr lang="en-GB" smtClean="0"/>
              <a:t>‹#›</a:t>
            </a:fld>
            <a:endParaRPr lang="en-GB"/>
          </a:p>
        </p:txBody>
      </p:sp>
    </p:spTree>
    <p:extLst>
      <p:ext uri="{BB962C8B-B14F-4D97-AF65-F5344CB8AC3E}">
        <p14:creationId xmlns:p14="http://schemas.microsoft.com/office/powerpoint/2010/main" val="279201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In 2020 the Keeping Bristol Safe Partnership launched the Are you Ok? campaign in response to the pandemic. </a:t>
            </a:r>
          </a:p>
          <a:p>
            <a:pPr marL="171450" indent="-171450">
              <a:buFont typeface="Arial" panose="020B0604020202020204" pitchFamily="34" charset="0"/>
              <a:buChar char="•"/>
            </a:pPr>
            <a:r>
              <a:rPr lang="en-GB" dirty="0"/>
              <a:t>In February 2021 a workshop was held with children and young people to talk about the impact COVID has had on their mental health. Out of this, children and young people identified the need for more in-depth conversations around healthy relationships, criminal and sexual exploitation, life skills, conversations about identity and </a:t>
            </a:r>
            <a:r>
              <a:rPr lang="en-GB" dirty="0" err="1"/>
              <a:t>microagressions</a:t>
            </a:r>
            <a:r>
              <a:rPr lang="en-GB" dirty="0"/>
              <a:t> e.g. knowing and understanding why pronouns are important, learning about neurodiversity, and conversations around mental health.</a:t>
            </a:r>
          </a:p>
        </p:txBody>
      </p:sp>
      <p:sp>
        <p:nvSpPr>
          <p:cNvPr id="4" name="Slide Number Placeholder 3"/>
          <p:cNvSpPr>
            <a:spLocks noGrp="1"/>
          </p:cNvSpPr>
          <p:nvPr>
            <p:ph type="sldNum" sz="quarter" idx="5"/>
          </p:nvPr>
        </p:nvSpPr>
        <p:spPr/>
        <p:txBody>
          <a:bodyPr/>
          <a:lstStyle/>
          <a:p>
            <a:fld id="{E5F134E5-8F30-46C4-B373-DACA8B04DD2E}" type="slidenum">
              <a:rPr lang="en-GB" smtClean="0"/>
              <a:t>2</a:t>
            </a:fld>
            <a:endParaRPr lang="en-GB"/>
          </a:p>
        </p:txBody>
      </p:sp>
    </p:spTree>
    <p:extLst>
      <p:ext uri="{BB962C8B-B14F-4D97-AF65-F5344CB8AC3E}">
        <p14:creationId xmlns:p14="http://schemas.microsoft.com/office/powerpoint/2010/main" val="1699492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Following the sad passing away of a young person during the pandemic, a Rapid Review was carried out. Recommendations from this were to look at how children and young people in Bristol were informed of local services and educated about the support they can receive about their bodies and healthy relationships. </a:t>
            </a:r>
          </a:p>
        </p:txBody>
      </p:sp>
      <p:sp>
        <p:nvSpPr>
          <p:cNvPr id="4" name="Slide Number Placeholder 3"/>
          <p:cNvSpPr>
            <a:spLocks noGrp="1"/>
          </p:cNvSpPr>
          <p:nvPr>
            <p:ph type="sldNum" sz="quarter" idx="5"/>
          </p:nvPr>
        </p:nvSpPr>
        <p:spPr/>
        <p:txBody>
          <a:bodyPr/>
          <a:lstStyle/>
          <a:p>
            <a:fld id="{E5F134E5-8F30-46C4-B373-DACA8B04DD2E}" type="slidenum">
              <a:rPr lang="en-GB" smtClean="0"/>
              <a:t>3</a:t>
            </a:fld>
            <a:endParaRPr lang="en-GB"/>
          </a:p>
        </p:txBody>
      </p:sp>
    </p:spTree>
    <p:extLst>
      <p:ext uri="{BB962C8B-B14F-4D97-AF65-F5344CB8AC3E}">
        <p14:creationId xmlns:p14="http://schemas.microsoft.com/office/powerpoint/2010/main" val="3673567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panose="020F0502020204030204" pitchFamily="34" charset="0"/>
                <a:ea typeface="Calibri" panose="020F0502020204030204" pitchFamily="34" charset="0"/>
                <a:cs typeface="Times New Roman" panose="02020603050405020304" pitchFamily="18" charset="0"/>
              </a:rPr>
              <a:t>In June 2021, Ofsted published their review of findings on peer-on-peer sexual abuse and sexual harassment within schools and colleges following a request from government to undertake a rapid review</a:t>
            </a:r>
            <a:r>
              <a:rPr lang="en-GB" sz="12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GB" sz="1200" dirty="0">
                <a:effectLst/>
                <a:latin typeface="Calibri" panose="020F0502020204030204" pitchFamily="34" charset="0"/>
                <a:ea typeface="Calibri" panose="020F0502020204030204" pitchFamily="34" charset="0"/>
                <a:cs typeface="Times New Roman" panose="02020603050405020304" pitchFamily="18" charset="0"/>
              </a:rPr>
              <a:t>. One of the areas Ofsted were asked to report on was:</a:t>
            </a: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Calibri" panose="020F0502020204030204" pitchFamily="34" charset="0"/>
                <a:ea typeface="Calibri" panose="020F0502020204030204" pitchFamily="34" charset="0"/>
                <a:cs typeface="Times New Roman" panose="02020603050405020304" pitchFamily="18" charset="0"/>
              </a:rPr>
              <a:t>The Executive summary of their findings state:</a:t>
            </a: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Alongside this, Ofsted’s School Inspection Handbook (1</a:t>
            </a:r>
            <a:r>
              <a:rPr lang="en-GB" sz="18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GB" sz="1800" dirty="0">
                <a:effectLst/>
                <a:latin typeface="Calibri" panose="020F0502020204030204" pitchFamily="34" charset="0"/>
                <a:ea typeface="Calibri" panose="020F0502020204030204" pitchFamily="34" charset="0"/>
                <a:cs typeface="Times New Roman" panose="02020603050405020304" pitchFamily="18" charset="0"/>
              </a:rPr>
              <a:t> September 2021)</a:t>
            </a:r>
            <a:r>
              <a:rPr lang="en-GB" sz="18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en-GB" sz="1800" dirty="0">
                <a:effectLst/>
                <a:latin typeface="Calibri" panose="020F0502020204030204" pitchFamily="34" charset="0"/>
                <a:ea typeface="Calibri" panose="020F0502020204030204" pitchFamily="34" charset="0"/>
                <a:cs typeface="Times New Roman" panose="02020603050405020304" pitchFamily="18" charset="0"/>
              </a:rPr>
              <a:t> has a list of expectations for schools to achieve Outstanding which participation groups would effectively contribute to</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5F134E5-8F30-46C4-B373-DACA8B04DD2E}" type="slidenum">
              <a:rPr lang="en-GB" smtClean="0"/>
              <a:t>4</a:t>
            </a:fld>
            <a:endParaRPr lang="en-GB"/>
          </a:p>
        </p:txBody>
      </p:sp>
    </p:spTree>
    <p:extLst>
      <p:ext uri="{BB962C8B-B14F-4D97-AF65-F5344CB8AC3E}">
        <p14:creationId xmlns:p14="http://schemas.microsoft.com/office/powerpoint/2010/main" val="2216912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group of partners met to discuss how we could support education settings to incorporate the voice of children and young people into their curriculums. We have created guidance and a training package, and Public Health are undergoing consultation around the Bristol Ideal award for it’s relaunch at this event too.</a:t>
            </a:r>
          </a:p>
        </p:txBody>
      </p:sp>
      <p:sp>
        <p:nvSpPr>
          <p:cNvPr id="4" name="Slide Number Placeholder 3"/>
          <p:cNvSpPr>
            <a:spLocks noGrp="1"/>
          </p:cNvSpPr>
          <p:nvPr>
            <p:ph type="sldNum" sz="quarter" idx="5"/>
          </p:nvPr>
        </p:nvSpPr>
        <p:spPr/>
        <p:txBody>
          <a:bodyPr/>
          <a:lstStyle/>
          <a:p>
            <a:fld id="{E5F134E5-8F30-46C4-B373-DACA8B04DD2E}" type="slidenum">
              <a:rPr lang="en-GB" smtClean="0"/>
              <a:t>5</a:t>
            </a:fld>
            <a:endParaRPr lang="en-GB"/>
          </a:p>
        </p:txBody>
      </p:sp>
    </p:spTree>
    <p:extLst>
      <p:ext uri="{BB962C8B-B14F-4D97-AF65-F5344CB8AC3E}">
        <p14:creationId xmlns:p14="http://schemas.microsoft.com/office/powerpoint/2010/main" val="1519814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fld id="{D3205D0C-42A0-4AB9-BE79-DAD18C702781}" type="datetimeFigureOut">
              <a:rPr lang="en-GB" smtClean="0"/>
              <a:t>28/01/2022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6051E3-C350-43E6-B428-255A6540D18C}" type="slidenum">
              <a:rPr lang="en-GB" smtClean="0"/>
              <a:t>‹#›</a:t>
            </a:fld>
            <a:endParaRPr lang="en-GB"/>
          </a:p>
        </p:txBody>
      </p:sp>
    </p:spTree>
    <p:extLst>
      <p:ext uri="{BB962C8B-B14F-4D97-AF65-F5344CB8AC3E}">
        <p14:creationId xmlns:p14="http://schemas.microsoft.com/office/powerpoint/2010/main" val="1882058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205D0C-42A0-4AB9-BE79-DAD18C702781}" type="datetimeFigureOut">
              <a:rPr lang="en-GB" smtClean="0"/>
              <a:t>28/01/2022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6051E3-C350-43E6-B428-255A6540D18C}" type="slidenum">
              <a:rPr lang="en-GB" smtClean="0"/>
              <a:t>‹#›</a:t>
            </a:fld>
            <a:endParaRPr lang="en-GB"/>
          </a:p>
        </p:txBody>
      </p:sp>
    </p:spTree>
    <p:extLst>
      <p:ext uri="{BB962C8B-B14F-4D97-AF65-F5344CB8AC3E}">
        <p14:creationId xmlns:p14="http://schemas.microsoft.com/office/powerpoint/2010/main" val="1829128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205D0C-42A0-4AB9-BE79-DAD18C702781}" type="datetimeFigureOut">
              <a:rPr lang="en-GB" smtClean="0"/>
              <a:t>28/01/2022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6051E3-C350-43E6-B428-255A6540D18C}" type="slidenum">
              <a:rPr lang="en-GB" smtClean="0"/>
              <a:t>‹#›</a:t>
            </a:fld>
            <a:endParaRPr lang="en-GB"/>
          </a:p>
        </p:txBody>
      </p:sp>
    </p:spTree>
    <p:extLst>
      <p:ext uri="{BB962C8B-B14F-4D97-AF65-F5344CB8AC3E}">
        <p14:creationId xmlns:p14="http://schemas.microsoft.com/office/powerpoint/2010/main" val="3979120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205D0C-42A0-4AB9-BE79-DAD18C702781}" type="datetimeFigureOut">
              <a:rPr lang="en-GB" smtClean="0"/>
              <a:t>28/01/2022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6051E3-C350-43E6-B428-255A6540D18C}" type="slidenum">
              <a:rPr lang="en-GB" smtClean="0"/>
              <a:t>‹#›</a:t>
            </a:fld>
            <a:endParaRPr lang="en-GB"/>
          </a:p>
        </p:txBody>
      </p:sp>
    </p:spTree>
    <p:extLst>
      <p:ext uri="{BB962C8B-B14F-4D97-AF65-F5344CB8AC3E}">
        <p14:creationId xmlns:p14="http://schemas.microsoft.com/office/powerpoint/2010/main" val="385121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205D0C-42A0-4AB9-BE79-DAD18C702781}" type="datetimeFigureOut">
              <a:rPr lang="en-GB" smtClean="0"/>
              <a:t>28/01/2022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6051E3-C350-43E6-B428-255A6540D18C}" type="slidenum">
              <a:rPr lang="en-GB" smtClean="0"/>
              <a:t>‹#›</a:t>
            </a:fld>
            <a:endParaRPr lang="en-GB"/>
          </a:p>
        </p:txBody>
      </p:sp>
    </p:spTree>
    <p:extLst>
      <p:ext uri="{BB962C8B-B14F-4D97-AF65-F5344CB8AC3E}">
        <p14:creationId xmlns:p14="http://schemas.microsoft.com/office/powerpoint/2010/main" val="2215590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3205D0C-42A0-4AB9-BE79-DAD18C702781}" type="datetimeFigureOut">
              <a:rPr lang="en-GB" smtClean="0"/>
              <a:t>28/01/2022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6051E3-C350-43E6-B428-255A6540D18C}" type="slidenum">
              <a:rPr lang="en-GB" smtClean="0"/>
              <a:t>‹#›</a:t>
            </a:fld>
            <a:endParaRPr lang="en-GB"/>
          </a:p>
        </p:txBody>
      </p:sp>
    </p:spTree>
    <p:extLst>
      <p:ext uri="{BB962C8B-B14F-4D97-AF65-F5344CB8AC3E}">
        <p14:creationId xmlns:p14="http://schemas.microsoft.com/office/powerpoint/2010/main" val="3216829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3205D0C-42A0-4AB9-BE79-DAD18C702781}" type="datetimeFigureOut">
              <a:rPr lang="en-GB" smtClean="0"/>
              <a:t>28/01/2022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6051E3-C350-43E6-B428-255A6540D18C}" type="slidenum">
              <a:rPr lang="en-GB" smtClean="0"/>
              <a:t>‹#›</a:t>
            </a:fld>
            <a:endParaRPr lang="en-GB"/>
          </a:p>
        </p:txBody>
      </p:sp>
    </p:spTree>
    <p:extLst>
      <p:ext uri="{BB962C8B-B14F-4D97-AF65-F5344CB8AC3E}">
        <p14:creationId xmlns:p14="http://schemas.microsoft.com/office/powerpoint/2010/main" val="1575141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3205D0C-42A0-4AB9-BE79-DAD18C702781}" type="datetimeFigureOut">
              <a:rPr lang="en-GB" smtClean="0"/>
              <a:t>28/01/2022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6051E3-C350-43E6-B428-255A6540D18C}" type="slidenum">
              <a:rPr lang="en-GB" smtClean="0"/>
              <a:t>‹#›</a:t>
            </a:fld>
            <a:endParaRPr lang="en-GB"/>
          </a:p>
        </p:txBody>
      </p:sp>
    </p:spTree>
    <p:extLst>
      <p:ext uri="{BB962C8B-B14F-4D97-AF65-F5344CB8AC3E}">
        <p14:creationId xmlns:p14="http://schemas.microsoft.com/office/powerpoint/2010/main" val="3122089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205D0C-42A0-4AB9-BE79-DAD18C702781}" type="datetimeFigureOut">
              <a:rPr lang="en-GB" smtClean="0"/>
              <a:t>28/01/2022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6051E3-C350-43E6-B428-255A6540D18C}" type="slidenum">
              <a:rPr lang="en-GB" smtClean="0"/>
              <a:t>‹#›</a:t>
            </a:fld>
            <a:endParaRPr lang="en-GB"/>
          </a:p>
        </p:txBody>
      </p:sp>
    </p:spTree>
    <p:extLst>
      <p:ext uri="{BB962C8B-B14F-4D97-AF65-F5344CB8AC3E}">
        <p14:creationId xmlns:p14="http://schemas.microsoft.com/office/powerpoint/2010/main" val="293894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205D0C-42A0-4AB9-BE79-DAD18C702781}" type="datetimeFigureOut">
              <a:rPr lang="en-GB" smtClean="0"/>
              <a:t>28/01/2022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6051E3-C350-43E6-B428-255A6540D18C}" type="slidenum">
              <a:rPr lang="en-GB" smtClean="0"/>
              <a:t>‹#›</a:t>
            </a:fld>
            <a:endParaRPr lang="en-GB"/>
          </a:p>
        </p:txBody>
      </p:sp>
    </p:spTree>
    <p:extLst>
      <p:ext uri="{BB962C8B-B14F-4D97-AF65-F5344CB8AC3E}">
        <p14:creationId xmlns:p14="http://schemas.microsoft.com/office/powerpoint/2010/main" val="4024112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205D0C-42A0-4AB9-BE79-DAD18C702781}" type="datetimeFigureOut">
              <a:rPr lang="en-GB" smtClean="0"/>
              <a:t>28/01/2022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6051E3-C350-43E6-B428-255A6540D18C}" type="slidenum">
              <a:rPr lang="en-GB" smtClean="0"/>
              <a:t>‹#›</a:t>
            </a:fld>
            <a:endParaRPr lang="en-GB"/>
          </a:p>
        </p:txBody>
      </p:sp>
    </p:spTree>
    <p:extLst>
      <p:ext uri="{BB962C8B-B14F-4D97-AF65-F5344CB8AC3E}">
        <p14:creationId xmlns:p14="http://schemas.microsoft.com/office/powerpoint/2010/main" val="2372137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205D0C-42A0-4AB9-BE79-DAD18C702781}" type="datetimeFigureOut">
              <a:rPr lang="en-GB" smtClean="0"/>
              <a:t>28/01/2022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051E3-C350-43E6-B428-255A6540D18C}" type="slidenum">
              <a:rPr lang="en-GB" smtClean="0"/>
              <a:t>‹#›</a:t>
            </a:fld>
            <a:endParaRPr lang="en-GB"/>
          </a:p>
        </p:txBody>
      </p:sp>
    </p:spTree>
    <p:extLst>
      <p:ext uri="{BB962C8B-B14F-4D97-AF65-F5344CB8AC3E}">
        <p14:creationId xmlns:p14="http://schemas.microsoft.com/office/powerpoint/2010/main" val="1592515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jpe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eur03.safelinks.protection.outlook.com/?url=https%3A%2F%2Fwww.eventbrite.co.uk%2Fe%2Fkbsp-participation-guidance-in-education-and-youth-services-event-tickets-257837538017&amp;data=04%7C01%7C%7Cd2b6ab14ce0b40d21b5908d9e2558418%7C6378a7a50f214482aee0897eb7de331f%7C0%7C0%7C637789679236784077%7CUnknown%7CTWFpbGZsb3d8eyJWIjoiMC4wLjAwMDAiLCJQIjoiV2luMzIiLCJBTiI6Ik1haWwiLCJXVCI6Mn0%3D%7C3000&amp;sdata=hzzKevg8kcEh2UL%2FwoTsJgaY7naQEMQ%2FW3xUejDIJXQ%3D&amp;reserved=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alpha val="3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47564" y="3016178"/>
            <a:ext cx="7772400" cy="1470025"/>
          </a:xfrm>
        </p:spPr>
        <p:txBody>
          <a:bodyPr>
            <a:normAutofit fontScale="90000"/>
          </a:bodyPr>
          <a:lstStyle/>
          <a:p>
            <a:r>
              <a:rPr lang="en-GB" dirty="0">
                <a:latin typeface="Arial" panose="020B0604020202020204" pitchFamily="34" charset="0"/>
                <a:cs typeface="Arial" panose="020B0604020202020204" pitchFamily="34" charset="0"/>
              </a:rPr>
              <a:t>KBSP Participation in Education and Youth services</a:t>
            </a:r>
          </a:p>
        </p:txBody>
      </p:sp>
      <p:sp>
        <p:nvSpPr>
          <p:cNvPr id="3" name="Subtitle 2"/>
          <p:cNvSpPr>
            <a:spLocks noGrp="1"/>
          </p:cNvSpPr>
          <p:nvPr>
            <p:ph type="subTitle" idx="1"/>
          </p:nvPr>
        </p:nvSpPr>
        <p:spPr>
          <a:xfrm>
            <a:off x="1533364" y="4425653"/>
            <a:ext cx="6400800" cy="936104"/>
          </a:xfrm>
        </p:spPr>
        <p:txBody>
          <a:bodyPr/>
          <a:lstStyle/>
          <a:p>
            <a:endParaRPr lang="en-GB" dirty="0">
              <a:latin typeface="Arial" panose="020B0604020202020204" pitchFamily="34" charset="0"/>
              <a:cs typeface="Arial" panose="020B0604020202020204" pitchFamily="34" charset="0"/>
            </a:endParaRPr>
          </a:p>
        </p:txBody>
      </p:sp>
      <p:pic>
        <p:nvPicPr>
          <p:cNvPr id="5" name="Picture 4" descr="Logo, company name&#10;&#10;Description automatically generated">
            <a:extLst>
              <a:ext uri="{FF2B5EF4-FFF2-40B4-BE49-F238E27FC236}">
                <a16:creationId xmlns:a16="http://schemas.microsoft.com/office/drawing/2014/main" id="{CFC705B6-726B-4C02-8385-E88B709E9C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1402" y="260647"/>
            <a:ext cx="2121196" cy="2603543"/>
          </a:xfrm>
          <a:prstGeom prst="rect">
            <a:avLst/>
          </a:prstGeom>
        </p:spPr>
      </p:pic>
      <p:pic>
        <p:nvPicPr>
          <p:cNvPr id="7" name="Picture 6">
            <a:extLst>
              <a:ext uri="{FF2B5EF4-FFF2-40B4-BE49-F238E27FC236}">
                <a16:creationId xmlns:a16="http://schemas.microsoft.com/office/drawing/2014/main" id="{49B5D68A-B2A8-4114-860E-91EE06C886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696" y="6237312"/>
            <a:ext cx="5796136" cy="540492"/>
          </a:xfrm>
          <a:prstGeom prst="rect">
            <a:avLst/>
          </a:prstGeom>
        </p:spPr>
      </p:pic>
    </p:spTree>
    <p:extLst>
      <p:ext uri="{BB962C8B-B14F-4D97-AF65-F5344CB8AC3E}">
        <p14:creationId xmlns:p14="http://schemas.microsoft.com/office/powerpoint/2010/main" val="3177270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7000"/>
            <a:lum/>
          </a:blip>
          <a:srcRect/>
          <a:stretch>
            <a:fillRect t="-1000" b="-1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25C03B-DE0A-44C7-9360-54FA018F9A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35696" y="6237312"/>
            <a:ext cx="5796136" cy="540492"/>
          </a:xfrm>
          <a:prstGeom prst="rect">
            <a:avLst/>
          </a:prstGeom>
        </p:spPr>
      </p:pic>
      <p:sp>
        <p:nvSpPr>
          <p:cNvPr id="3" name="Title 2">
            <a:extLst>
              <a:ext uri="{FF2B5EF4-FFF2-40B4-BE49-F238E27FC236}">
                <a16:creationId xmlns:a16="http://schemas.microsoft.com/office/drawing/2014/main" id="{7EA62BC2-AC3B-47BB-9203-16B280BBDCBD}"/>
              </a:ext>
            </a:extLst>
          </p:cNvPr>
          <p:cNvSpPr>
            <a:spLocks noGrp="1"/>
          </p:cNvSpPr>
          <p:nvPr>
            <p:ph type="title"/>
          </p:nvPr>
        </p:nvSpPr>
        <p:spPr/>
        <p:txBody>
          <a:bodyPr/>
          <a:lstStyle/>
          <a:p>
            <a:r>
              <a:rPr lang="en-GB" dirty="0"/>
              <a:t>Background</a:t>
            </a:r>
          </a:p>
        </p:txBody>
      </p:sp>
      <p:pic>
        <p:nvPicPr>
          <p:cNvPr id="4" name="80740797">
            <a:hlinkClick r:id="" action="ppaction://media"/>
            <a:extLst>
              <a:ext uri="{FF2B5EF4-FFF2-40B4-BE49-F238E27FC236}">
                <a16:creationId xmlns:a16="http://schemas.microsoft.com/office/drawing/2014/main" id="{DD321EEE-5D99-459C-BFB1-9FC9D57902D9}"/>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7"/>
          <a:stretch>
            <a:fillRect/>
          </a:stretch>
        </p:blipFill>
        <p:spPr>
          <a:xfrm>
            <a:off x="549275" y="1600200"/>
            <a:ext cx="8045450" cy="4525963"/>
          </a:xfrm>
        </p:spPr>
      </p:pic>
    </p:spTree>
    <p:extLst>
      <p:ext uri="{BB962C8B-B14F-4D97-AF65-F5344CB8AC3E}">
        <p14:creationId xmlns:p14="http://schemas.microsoft.com/office/powerpoint/2010/main" val="100316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5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
            <a:lum/>
          </a:blip>
          <a:srcRect/>
          <a:stretch>
            <a:fillRect t="-1000" b="-1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B025A4-7DE5-499F-940F-580928305F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5696" y="6237312"/>
            <a:ext cx="5796136" cy="540492"/>
          </a:xfrm>
          <a:prstGeom prst="rect">
            <a:avLst/>
          </a:prstGeom>
        </p:spPr>
      </p:pic>
      <p:sp>
        <p:nvSpPr>
          <p:cNvPr id="3" name="Title 2">
            <a:extLst>
              <a:ext uri="{FF2B5EF4-FFF2-40B4-BE49-F238E27FC236}">
                <a16:creationId xmlns:a16="http://schemas.microsoft.com/office/drawing/2014/main" id="{53646092-A915-4985-918E-8DCFBEA4F33D}"/>
              </a:ext>
            </a:extLst>
          </p:cNvPr>
          <p:cNvSpPr>
            <a:spLocks noGrp="1"/>
          </p:cNvSpPr>
          <p:nvPr>
            <p:ph type="title"/>
          </p:nvPr>
        </p:nvSpPr>
        <p:spPr/>
        <p:txBody>
          <a:bodyPr/>
          <a:lstStyle/>
          <a:p>
            <a:r>
              <a:rPr lang="en-GB" dirty="0"/>
              <a:t>Rapid Review</a:t>
            </a:r>
          </a:p>
        </p:txBody>
      </p:sp>
      <p:sp>
        <p:nvSpPr>
          <p:cNvPr id="4" name="Content Placeholder 3">
            <a:extLst>
              <a:ext uri="{FF2B5EF4-FFF2-40B4-BE49-F238E27FC236}">
                <a16:creationId xmlns:a16="http://schemas.microsoft.com/office/drawing/2014/main" id="{F1C4AFBF-E4C6-4BF4-BD35-084E9694E91B}"/>
              </a:ext>
            </a:extLst>
          </p:cNvPr>
          <p:cNvSpPr>
            <a:spLocks noGrp="1"/>
          </p:cNvSpPr>
          <p:nvPr>
            <p:ph idx="1"/>
          </p:nvPr>
        </p:nvSpPr>
        <p:spPr/>
        <p:txBody>
          <a:bodyPr>
            <a:normAutofit/>
          </a:bodyPr>
          <a:lstStyle/>
          <a:p>
            <a:pPr marL="0" indent="0" algn="ctr">
              <a:buNone/>
            </a:pPr>
            <a:endParaRPr lang="en-GB" dirty="0"/>
          </a:p>
          <a:p>
            <a:pPr marL="0" indent="0" algn="ctr">
              <a:buNone/>
            </a:pPr>
            <a:r>
              <a:rPr lang="en-GB" dirty="0"/>
              <a:t>A young person passed away in 2020. A rapid review was carried out which produced recommendations around identifying services for children and young people</a:t>
            </a:r>
          </a:p>
        </p:txBody>
      </p:sp>
    </p:spTree>
    <p:extLst>
      <p:ext uri="{BB962C8B-B14F-4D97-AF65-F5344CB8AC3E}">
        <p14:creationId xmlns:p14="http://schemas.microsoft.com/office/powerpoint/2010/main" val="1074007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
            <a:lum/>
          </a:blip>
          <a:srcRect/>
          <a:stretch>
            <a:fillRect t="-1000" b="-1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E51E14-87AB-47BF-993E-637E56D0A7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5696" y="6237312"/>
            <a:ext cx="5796136" cy="540492"/>
          </a:xfrm>
          <a:prstGeom prst="rect">
            <a:avLst/>
          </a:prstGeom>
        </p:spPr>
      </p:pic>
      <p:sp>
        <p:nvSpPr>
          <p:cNvPr id="3" name="Title 2">
            <a:extLst>
              <a:ext uri="{FF2B5EF4-FFF2-40B4-BE49-F238E27FC236}">
                <a16:creationId xmlns:a16="http://schemas.microsoft.com/office/drawing/2014/main" id="{2B85C7A0-E5AB-4BE6-BAE3-A341169D98E0}"/>
              </a:ext>
            </a:extLst>
          </p:cNvPr>
          <p:cNvSpPr>
            <a:spLocks noGrp="1"/>
          </p:cNvSpPr>
          <p:nvPr>
            <p:ph type="title"/>
          </p:nvPr>
        </p:nvSpPr>
        <p:spPr/>
        <p:txBody>
          <a:bodyPr/>
          <a:lstStyle/>
          <a:p>
            <a:r>
              <a:rPr lang="en-GB" dirty="0"/>
              <a:t>Ofsted</a:t>
            </a:r>
          </a:p>
        </p:txBody>
      </p:sp>
      <p:sp>
        <p:nvSpPr>
          <p:cNvPr id="4" name="Content Placeholder 3">
            <a:extLst>
              <a:ext uri="{FF2B5EF4-FFF2-40B4-BE49-F238E27FC236}">
                <a16:creationId xmlns:a16="http://schemas.microsoft.com/office/drawing/2014/main" id="{776C3104-FDBF-4EFC-9838-B57B9CA732B8}"/>
              </a:ext>
            </a:extLst>
          </p:cNvPr>
          <p:cNvSpPr>
            <a:spLocks noGrp="1"/>
          </p:cNvSpPr>
          <p:nvPr>
            <p:ph idx="1"/>
          </p:nvPr>
        </p:nvSpPr>
        <p:spPr>
          <a:xfrm>
            <a:off x="457200" y="1600200"/>
            <a:ext cx="8229600" cy="4133055"/>
          </a:xfrm>
        </p:spPr>
        <p:txBody>
          <a:bodyPr>
            <a:normAutofit lnSpcReduction="10000"/>
          </a:bodyPr>
          <a:lstStyle/>
          <a:p>
            <a:r>
              <a:rPr lang="en-GB" sz="2400" dirty="0">
                <a:effectLst/>
                <a:latin typeface="Calibri" panose="020F0502020204030204" pitchFamily="34" charset="0"/>
                <a:ea typeface="Calibri" panose="020F0502020204030204" pitchFamily="34" charset="0"/>
                <a:cs typeface="Times New Roman" panose="02020603050405020304" pitchFamily="18" charset="0"/>
              </a:rPr>
              <a:t>How can schools and colleges be supported further to successfully deliver the new RSHE (relationships, sex and health education) curriculum, including in teaching about sexual abuse, cyber bullying and pornography as well as healthy relationships and consent?</a:t>
            </a:r>
          </a:p>
          <a:p>
            <a:endParaRPr lang="en-GB" sz="2400" dirty="0"/>
          </a:p>
          <a:p>
            <a:r>
              <a:rPr lang="en-GB" sz="2400" i="1" dirty="0">
                <a:effectLst/>
                <a:latin typeface="Calibri" panose="020F0502020204030204" pitchFamily="34" charset="0"/>
                <a:ea typeface="Calibri" panose="020F0502020204030204" pitchFamily="34" charset="0"/>
                <a:cs typeface="Times New Roman" panose="02020603050405020304" pitchFamily="18" charset="0"/>
              </a:rPr>
              <a:t>Central to this should be a carefully planned and implemented RHSE curriculum, sanctions and interventions to tackle poor behaviour and provide support for children and young people who need it, training and clear expectations for staff and governors, and listening to pupil voice.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643823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DCF7D-45B4-4B7E-97DD-BB6CBCA1992C}"/>
              </a:ext>
            </a:extLst>
          </p:cNvPr>
          <p:cNvSpPr>
            <a:spLocks noGrp="1"/>
          </p:cNvSpPr>
          <p:nvPr>
            <p:ph type="title"/>
          </p:nvPr>
        </p:nvSpPr>
        <p:spPr/>
        <p:txBody>
          <a:bodyPr>
            <a:normAutofit fontScale="90000"/>
          </a:bodyPr>
          <a:lstStyle/>
          <a:p>
            <a:r>
              <a:rPr lang="en-GB" dirty="0"/>
              <a:t>KBSP Participation in education and youth settings</a:t>
            </a:r>
          </a:p>
        </p:txBody>
      </p:sp>
      <p:sp>
        <p:nvSpPr>
          <p:cNvPr id="3" name="Content Placeholder 2">
            <a:extLst>
              <a:ext uri="{FF2B5EF4-FFF2-40B4-BE49-F238E27FC236}">
                <a16:creationId xmlns:a16="http://schemas.microsoft.com/office/drawing/2014/main" id="{AA5E807F-58D3-40F4-8335-40C52C5B20E9}"/>
              </a:ext>
            </a:extLst>
          </p:cNvPr>
          <p:cNvSpPr>
            <a:spLocks noGrp="1"/>
          </p:cNvSpPr>
          <p:nvPr>
            <p:ph idx="1"/>
          </p:nvPr>
        </p:nvSpPr>
        <p:spPr/>
        <p:txBody>
          <a:bodyPr>
            <a:normAutofit/>
          </a:bodyPr>
          <a:lstStyle/>
          <a:p>
            <a:pPr marL="342900" lvl="0" indent="-342900">
              <a:lnSpc>
                <a:spcPct val="107000"/>
              </a:lnSpc>
              <a:buFont typeface="Calibri" panose="020F0502020204030204" pitchFamily="34" charset="0"/>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Senior Leadership update</a:t>
            </a:r>
          </a:p>
          <a:p>
            <a:pPr marL="342900" lvl="0" indent="-342900">
              <a:lnSpc>
                <a:spcPct val="107000"/>
              </a:lnSpc>
              <a:buFont typeface="Calibri" panose="020F0502020204030204" pitchFamily="34" charset="0"/>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Lived Experience of young people (case studies and poems)</a:t>
            </a:r>
          </a:p>
          <a:p>
            <a:pPr marL="342900" lvl="0" indent="-342900">
              <a:lnSpc>
                <a:spcPct val="107000"/>
              </a:lnSpc>
              <a:buFont typeface="Calibri" panose="020F0502020204030204" pitchFamily="34" charset="0"/>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Training support</a:t>
            </a:r>
          </a:p>
          <a:p>
            <a:pPr marL="342900" lvl="0" indent="-342900">
              <a:lnSpc>
                <a:spcPct val="107000"/>
              </a:lnSpc>
              <a:buFont typeface="Calibri" panose="020F0502020204030204" pitchFamily="34" charset="0"/>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Good practice/ pioneering examples</a:t>
            </a:r>
          </a:p>
          <a:p>
            <a:pPr marL="342900" lvl="0" indent="-342900">
              <a:lnSpc>
                <a:spcPct val="107000"/>
              </a:lnSpc>
              <a:buFont typeface="Calibri" panose="020F0502020204030204" pitchFamily="34" charset="0"/>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Workshop around themes identified by young people in the Are You OK? workshop</a:t>
            </a:r>
          </a:p>
          <a:p>
            <a:pPr marL="342900" lvl="0" indent="-342900">
              <a:lnSpc>
                <a:spcPct val="107000"/>
              </a:lnSpc>
              <a:spcAft>
                <a:spcPts val="800"/>
              </a:spcAft>
              <a:buFont typeface="Calibri" panose="020F0502020204030204" pitchFamily="34" charset="0"/>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Relaunch of the Bristol Ideal award by Public Health.</a:t>
            </a:r>
          </a:p>
        </p:txBody>
      </p:sp>
    </p:spTree>
    <p:extLst>
      <p:ext uri="{BB962C8B-B14F-4D97-AF65-F5344CB8AC3E}">
        <p14:creationId xmlns:p14="http://schemas.microsoft.com/office/powerpoint/2010/main" val="696040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DA78D-125C-4730-B129-1FF67E360339}"/>
              </a:ext>
            </a:extLst>
          </p:cNvPr>
          <p:cNvSpPr>
            <a:spLocks noGrp="1"/>
          </p:cNvSpPr>
          <p:nvPr>
            <p:ph type="title"/>
          </p:nvPr>
        </p:nvSpPr>
        <p:spPr/>
        <p:txBody>
          <a:bodyPr/>
          <a:lstStyle/>
          <a:p>
            <a:r>
              <a:rPr lang="en-GB" dirty="0"/>
              <a:t>Event Details</a:t>
            </a:r>
          </a:p>
        </p:txBody>
      </p:sp>
      <p:sp>
        <p:nvSpPr>
          <p:cNvPr id="3" name="Content Placeholder 2">
            <a:extLst>
              <a:ext uri="{FF2B5EF4-FFF2-40B4-BE49-F238E27FC236}">
                <a16:creationId xmlns:a16="http://schemas.microsoft.com/office/drawing/2014/main" id="{5F066143-A642-4D3F-A587-7C6C2EF8758E}"/>
              </a:ext>
            </a:extLst>
          </p:cNvPr>
          <p:cNvSpPr>
            <a:spLocks noGrp="1"/>
          </p:cNvSpPr>
          <p:nvPr>
            <p:ph idx="1"/>
          </p:nvPr>
        </p:nvSpPr>
        <p:spPr/>
        <p:txBody>
          <a:bodyPr>
            <a:normAutofit fontScale="92500" lnSpcReduction="20000"/>
          </a:bodyPr>
          <a:lstStyle/>
          <a:p>
            <a:r>
              <a:rPr lang="en-GB" b="1" dirty="0"/>
              <a:t>Wednesday March 16</a:t>
            </a:r>
            <a:r>
              <a:rPr lang="en-GB" b="1" baseline="30000" dirty="0"/>
              <a:t>th</a:t>
            </a:r>
            <a:r>
              <a:rPr lang="en-GB" b="1" dirty="0"/>
              <a:t> 2022</a:t>
            </a:r>
          </a:p>
          <a:p>
            <a:r>
              <a:rPr lang="en-GB" dirty="0"/>
              <a:t>10:00- 14:00</a:t>
            </a:r>
          </a:p>
          <a:p>
            <a:r>
              <a:rPr lang="en-GB" dirty="0"/>
              <a:t>St Werburgh’s Community Centre</a:t>
            </a:r>
          </a:p>
          <a:p>
            <a:r>
              <a:rPr lang="en-GB" dirty="0"/>
              <a:t>Lunch will be provided</a:t>
            </a:r>
          </a:p>
          <a:p>
            <a:r>
              <a:rPr lang="en-GB" dirty="0"/>
              <a:t>Hybrid meeting, so online option</a:t>
            </a:r>
          </a:p>
          <a:p>
            <a:pPr marL="0" indent="0">
              <a:buNone/>
            </a:pPr>
            <a:endParaRPr lang="en-GB" b="1" dirty="0"/>
          </a:p>
          <a:p>
            <a:pPr marL="0" indent="0">
              <a:buNone/>
            </a:pPr>
            <a:r>
              <a:rPr lang="en-GB" b="1" dirty="0"/>
              <a:t>Eventbrite link</a:t>
            </a:r>
          </a:p>
          <a:p>
            <a:pPr marL="0" indent="0">
              <a:buNone/>
            </a:pPr>
            <a:r>
              <a:rPr lang="en-GB" sz="2800" u="sng" dirty="0">
                <a:solidFill>
                  <a:srgbClr val="0563C1"/>
                </a:solidFill>
                <a:effectLst/>
                <a:latin typeface="Calibri" panose="020F0502020204030204" pitchFamily="34" charset="0"/>
                <a:ea typeface="Calibri" panose="020F0502020204030204" pitchFamily="34" charset="0"/>
                <a:hlinkClick r:id="rId2"/>
              </a:rPr>
              <a:t>https://www.eventbrite.co.uk/e/kbsp-participation-guidance-in-education-and-youth-services-event-tickets-257837538017</a:t>
            </a:r>
            <a:endParaRPr lang="en-GB" sz="2800" dirty="0">
              <a:effectLst/>
              <a:latin typeface="Calibri" panose="020F0502020204030204" pitchFamily="34" charset="0"/>
              <a:ea typeface="Calibri" panose="020F0502020204030204" pitchFamily="34" charset="0"/>
            </a:endParaRPr>
          </a:p>
          <a:p>
            <a:pPr marL="0" indent="0">
              <a:buNone/>
            </a:pPr>
            <a:endParaRPr lang="en-GB" b="1" dirty="0"/>
          </a:p>
        </p:txBody>
      </p:sp>
    </p:spTree>
    <p:extLst>
      <p:ext uri="{BB962C8B-B14F-4D97-AF65-F5344CB8AC3E}">
        <p14:creationId xmlns:p14="http://schemas.microsoft.com/office/powerpoint/2010/main" val="1815923802"/>
      </p:ext>
    </p:extLst>
  </p:cSld>
  <p:clrMapOvr>
    <a:masterClrMapping/>
  </p:clrMapOvr>
</p:sld>
</file>

<file path=ppt/theme/theme1.xml><?xml version="1.0" encoding="utf-8"?>
<a:theme xmlns:a="http://schemas.openxmlformats.org/drawingml/2006/main" name="KBSP Train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3AA9FFC097854FAA1210CFCE0F43A4" ma:contentTypeVersion="12" ma:contentTypeDescription="Create a new document." ma:contentTypeScope="" ma:versionID="db8c59236445edafe08276fca045b621">
  <xsd:schema xmlns:xsd="http://www.w3.org/2001/XMLSchema" xmlns:xs="http://www.w3.org/2001/XMLSchema" xmlns:p="http://schemas.microsoft.com/office/2006/metadata/properties" xmlns:ns2="02872dca-5023-4076-9077-24d4c3624495" xmlns:ns3="a4c675ae-9ba4-4308-97eb-1ec736863f4e" targetNamespace="http://schemas.microsoft.com/office/2006/metadata/properties" ma:root="true" ma:fieldsID="a32c1123d52bce4daa0c744e9af63815" ns2:_="" ns3:_="">
    <xsd:import namespace="02872dca-5023-4076-9077-24d4c3624495"/>
    <xsd:import namespace="a4c675ae-9ba4-4308-97eb-1ec736863f4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872dca-5023-4076-9077-24d4c36244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c675ae-9ba4-4308-97eb-1ec736863f4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8DB56D-265A-47E3-93FC-30919A31D196}">
  <ds:schemaRefs>
    <ds:schemaRef ds:uri="http://schemas.microsoft.com/office/2006/metadata/properties"/>
    <ds:schemaRef ds:uri="http://schemas.microsoft.com/office/infopath/2007/PartnerControls"/>
    <ds:schemaRef ds:uri="b9d6065b-dcf2-4cab-9cef-f4e7b3f03a20"/>
  </ds:schemaRefs>
</ds:datastoreItem>
</file>

<file path=customXml/itemProps2.xml><?xml version="1.0" encoding="utf-8"?>
<ds:datastoreItem xmlns:ds="http://schemas.openxmlformats.org/officeDocument/2006/customXml" ds:itemID="{2E3CA1D7-3DC9-4060-B357-C3C65261407B}">
  <ds:schemaRefs>
    <ds:schemaRef ds:uri="http://schemas.microsoft.com/sharepoint/v3/contenttype/forms"/>
  </ds:schemaRefs>
</ds:datastoreItem>
</file>

<file path=customXml/itemProps3.xml><?xml version="1.0" encoding="utf-8"?>
<ds:datastoreItem xmlns:ds="http://schemas.openxmlformats.org/officeDocument/2006/customXml" ds:itemID="{F7443D56-74EA-4716-A14E-AF8AA23E91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872dca-5023-4076-9077-24d4c3624495"/>
    <ds:schemaRef ds:uri="a4c675ae-9ba4-4308-97eb-1ec736863f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KBSP Training</Template>
  <TotalTime>120</TotalTime>
  <Words>506</Words>
  <Application>Microsoft Office PowerPoint</Application>
  <PresentationFormat>On-screen Show (4:3)</PresentationFormat>
  <Paragraphs>38</Paragraphs>
  <Slides>6</Slides>
  <Notes>4</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KBSP Training</vt:lpstr>
      <vt:lpstr>KBSP Participation in Education and Youth services</vt:lpstr>
      <vt:lpstr>Background</vt:lpstr>
      <vt:lpstr>Rapid Review</vt:lpstr>
      <vt:lpstr>Ofsted</vt:lpstr>
      <vt:lpstr>KBSP Participation in education and youth settings</vt:lpstr>
      <vt:lpstr>Event Details</vt:lpstr>
    </vt:vector>
  </TitlesOfParts>
  <Company>Bristol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Dible</dc:creator>
  <cp:lastModifiedBy>Jennifer Wills</cp:lastModifiedBy>
  <cp:revision>6</cp:revision>
  <dcterms:created xsi:type="dcterms:W3CDTF">2020-07-10T11:49:00Z</dcterms:created>
  <dcterms:modified xsi:type="dcterms:W3CDTF">2022-01-28T14:41:32Z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0x010100AB3AA9FFC097854FAA1210CFCE0F43A4</vt:lpwstr>
  </property>
  <property fmtid="{D5CDD505-2E9C-101B-9397-08002B2CF9AE}" pid="3" name="Order">
    <vt:r8>573600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ComplianceAssetId">
    <vt:lpwstr/>
  </property>
  <property fmtid="{D5CDD505-2E9C-101B-9397-08002B2CF9AE}" pid="8" name="TemplateUrl">
    <vt:lpwstr/>
  </property>
</Properties>
</file>